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7" r:id="rId6"/>
    <p:sldMasterId id="2147483706" r:id="rId7"/>
    <p:sldMasterId id="2147483735" r:id="rId8"/>
    <p:sldMasterId id="2147483764" r:id="rId9"/>
    <p:sldMasterId id="2147483793" r:id="rId10"/>
    <p:sldMasterId id="2147483822" r:id="rId11"/>
    <p:sldMasterId id="2147483834" r:id="rId12"/>
    <p:sldMasterId id="2147483863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</p:sldIdLst>
  <p:sldSz cy="5143500" cx="9144000"/>
  <p:notesSz cx="6858000" cy="9144000"/>
  <p:embeddedFontLst>
    <p:embeddedFont>
      <p:font typeface="Poppins"/>
      <p:regular r:id="rId55"/>
      <p:bold r:id="rId56"/>
      <p:italic r:id="rId57"/>
      <p:boldItalic r:id="rId58"/>
    </p:embeddedFont>
    <p:embeddedFont>
      <p:font typeface="Bebas Neue"/>
      <p:regular r:id="rId59"/>
    </p:embeddedFont>
    <p:embeddedFont>
      <p:font typeface="Poppins SemiBold"/>
      <p:regular r:id="rId60"/>
      <p:bold r:id="rId61"/>
      <p:italic r:id="rId62"/>
      <p:boldItalic r:id="rId63"/>
    </p:embeddedFont>
    <p:embeddedFont>
      <p:font typeface="PT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iC2GylVQ3xNv9hjLAY+aHsi4XK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785AC0-69FB-409A-A481-7EA2F6759437}">
  <a:tblStyle styleId="{96785AC0-69FB-409A-A481-7EA2F67594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1" Type="http://schemas.openxmlformats.org/officeDocument/2006/relationships/theme" Target="theme/theme10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9" Type="http://schemas.openxmlformats.org/officeDocument/2006/relationships/slide" Target="slides/slide3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62" Type="http://schemas.openxmlformats.org/officeDocument/2006/relationships/font" Target="fonts/PoppinsSemiBold-italic.fntdata"/><Relationship Id="rId61" Type="http://schemas.openxmlformats.org/officeDocument/2006/relationships/font" Target="fonts/PoppinsSemiBold-bold.fntdata"/><Relationship Id="rId20" Type="http://schemas.openxmlformats.org/officeDocument/2006/relationships/slide" Target="slides/slide6.xml"/><Relationship Id="rId64" Type="http://schemas.openxmlformats.org/officeDocument/2006/relationships/font" Target="fonts/PTSans-regular.fntdata"/><Relationship Id="rId63" Type="http://schemas.openxmlformats.org/officeDocument/2006/relationships/font" Target="fonts/PoppinsSemiBold-boldItalic.fntdata"/><Relationship Id="rId22" Type="http://schemas.openxmlformats.org/officeDocument/2006/relationships/slide" Target="slides/slide8.xml"/><Relationship Id="rId66" Type="http://schemas.openxmlformats.org/officeDocument/2006/relationships/font" Target="fonts/PTSans-italic.fntdata"/><Relationship Id="rId21" Type="http://schemas.openxmlformats.org/officeDocument/2006/relationships/slide" Target="slides/slide7.xml"/><Relationship Id="rId65" Type="http://schemas.openxmlformats.org/officeDocument/2006/relationships/font" Target="fonts/PTSans-bold.fntdata"/><Relationship Id="rId24" Type="http://schemas.openxmlformats.org/officeDocument/2006/relationships/slide" Target="slides/slide10.xml"/><Relationship Id="rId68" Type="http://customschemas.google.com/relationships/presentationmetadata" Target="metadata"/><Relationship Id="rId23" Type="http://schemas.openxmlformats.org/officeDocument/2006/relationships/slide" Target="slides/slide9.xml"/><Relationship Id="rId67" Type="http://schemas.openxmlformats.org/officeDocument/2006/relationships/font" Target="fonts/PTSans-boldItalic.fntdata"/><Relationship Id="rId60" Type="http://schemas.openxmlformats.org/officeDocument/2006/relationships/font" Target="fonts/PoppinsSemiBold-regular.fntdata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11" Type="http://schemas.openxmlformats.org/officeDocument/2006/relationships/slideMaster" Target="slideMasters/slideMaster7.xml"/><Relationship Id="rId55" Type="http://schemas.openxmlformats.org/officeDocument/2006/relationships/font" Target="fonts/Poppins-regular.fntdata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0.xml"/><Relationship Id="rId13" Type="http://schemas.openxmlformats.org/officeDocument/2006/relationships/slideMaster" Target="slideMasters/slideMaster9.xml"/><Relationship Id="rId57" Type="http://schemas.openxmlformats.org/officeDocument/2006/relationships/font" Target="fonts/Poppins-italic.fntdata"/><Relationship Id="rId12" Type="http://schemas.openxmlformats.org/officeDocument/2006/relationships/slideMaster" Target="slideMasters/slideMaster8.xml"/><Relationship Id="rId56" Type="http://schemas.openxmlformats.org/officeDocument/2006/relationships/font" Target="fonts/Poppins-bold.fntdata"/><Relationship Id="rId15" Type="http://schemas.openxmlformats.org/officeDocument/2006/relationships/slide" Target="slides/slide1.xml"/><Relationship Id="rId59" Type="http://schemas.openxmlformats.org/officeDocument/2006/relationships/font" Target="fonts/BebasNeue-regular.fntdata"/><Relationship Id="rId14" Type="http://schemas.openxmlformats.org/officeDocument/2006/relationships/notesMaster" Target="notesMasters/notesMaster1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3" name="Google Shape;19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1" name="Google Shape;19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5" name="Google Shape;19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(start with a node/page, naay keys and pointers in between)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a keyCount to identify how many keys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b tree flexibility - naay #define Max to determine max keys per page (the order)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simulate what happens if a page is full - splitting and promotion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add to the data structure nga array of pages, and a field to signify the head, then clarify that the pointers means the page to continue the lookup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8" name="Google Shape;19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(start with a node/page, naay keys and pointers in between)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need a keyCount to identify how many keys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b tree flexibility - naay #define Max to determine max keys per page (the order)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simulate what happens if a page is full - splitting and promotion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add to the data structure nga array of pages, and a field to signify the head, then clarify that the pointers means the page to continue the lookup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9" name="Google Shape;19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3" name="Google Shape;19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9" name="Google Shape;19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5" name="Google Shape;20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2" name="Google Shape;20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5" name="Google Shape;20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6" name="Google Shape;20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3" name="Google Shape;20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3" name="Google Shape;20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3" name="Google Shape;20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4" name="Google Shape;21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5" name="Google Shape;21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6" name="Google Shape;21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9" name="Google Shape;18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8" name="Google Shape;21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0" name="Google Shape;21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64ddf8b9ae_7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1" name="Google Shape;2181;g164ddf8b9a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6" name="Google Shape;22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7" name="Google Shape;221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9" name="Google Shape;22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6b226665e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5" name="Google Shape;2235;g16b226665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8" name="Google Shape;18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1" name="Google Shape;22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0" name="Google Shape;18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8" name="Google Shape;18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6" name="Google Shape;18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4" name="Google Shape;18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5" name="Google Shape;19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0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4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5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75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5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5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62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3" name="Google Shape;763;p162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16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6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62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62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62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62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63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2" name="Google Shape;772;p163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6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63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63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63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64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9" name="Google Shape;779;p164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164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81" name="Google Shape;781;p164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82" name="Google Shape;782;p164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3" name="Google Shape;783;p16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64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64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5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8" name="Google Shape;788;p165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9" name="Google Shape;789;p165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90" name="Google Shape;790;p165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91" name="Google Shape;791;p165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2" name="Google Shape;792;p16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6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66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6" name="Google Shape;796;p166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66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8" name="Google Shape;798;p166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166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0" name="Google Shape;800;p166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6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2" name="Google Shape;802;p16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6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6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6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67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167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67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167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167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167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67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4" name="Google Shape;814;p167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67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16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6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67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68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1" name="Google Shape;821;p168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68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3" name="Google Shape;823;p168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168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5" name="Google Shape;825;p168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68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7" name="Google Shape;827;p168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68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9" name="Google Shape;829;p168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68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1" name="Google Shape;831;p168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68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16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69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36" name="Google Shape;836;p169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7" name="Google Shape;837;p169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38" name="Google Shape;838;p169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9" name="Google Shape;839;p16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69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6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69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70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45" name="Google Shape;845;p170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6" name="Google Shape;846;p170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70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170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49" name="Google Shape;849;p170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0" name="Google Shape;850;p170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170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2" name="Google Shape;852;p170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3" name="Google Shape;853;p170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170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5" name="Google Shape;855;p170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6" name="Google Shape;856;p170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170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7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17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72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3" name="Google Shape;863;p172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172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17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7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72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72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7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7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73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73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73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7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74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74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74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4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75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89" name="Google Shape;889;p175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0" name="Google Shape;890;p1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6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4" name="Google Shape;894;p176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5" name="Google Shape;895;p176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7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7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7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0" name="Google Shape;900;p177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1" name="Google Shape;901;p17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7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77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7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7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78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8" name="Google Shape;908;p178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9" name="Google Shape;909;p178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0" name="Google Shape;910;p178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1" name="Google Shape;911;p178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2" name="Google Shape;912;p17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7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5" name="Google Shape;915;p17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7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7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80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180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1" name="Google Shape;921;p18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80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80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7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77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7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77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7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77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7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77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77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7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77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7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77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7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81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6" name="Google Shape;926;p18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8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81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82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182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8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82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3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83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83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83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4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1" name="Google Shape;941;p184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2" name="Google Shape;942;p18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8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84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84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6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9" name="Google Shape;949;p186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186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1" name="Google Shape;951;p186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86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3" name="Google Shape;953;p186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4" name="Google Shape;954;p18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5" name="Google Shape;955;p186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6" name="Google Shape;956;p186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186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8" name="Google Shape;958;p186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186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0" name="Google Shape;960;p186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1" name="Google Shape;961;p18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87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187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8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8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87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87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88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1" name="Google Shape;971;p188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2" name="Google Shape;972;p18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8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89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6" name="Google Shape;976;p189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18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8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89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8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89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89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90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5" name="Google Shape;985;p190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19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9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90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90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90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90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8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78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8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8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91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4" name="Google Shape;994;p191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19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9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9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9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92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1" name="Google Shape;1001;p192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92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03" name="Google Shape;1003;p192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04" name="Google Shape;1004;p192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5" name="Google Shape;1005;p19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92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9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93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0" name="Google Shape;1010;p193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1" name="Google Shape;1011;p193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12" name="Google Shape;1012;p193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13" name="Google Shape;1013;p193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4" name="Google Shape;1014;p19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9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94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8" name="Google Shape;1018;p194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94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0" name="Google Shape;1020;p194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194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2" name="Google Shape;1022;p194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19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4" name="Google Shape;1024;p19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9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9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9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95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0" name="Google Shape;1030;p195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195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2" name="Google Shape;1032;p195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195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4" name="Google Shape;1034;p195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95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6" name="Google Shape;1036;p195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95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8" name="Google Shape;1038;p19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9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95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96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3" name="Google Shape;1043;p196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196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5" name="Google Shape;1045;p196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6" name="Google Shape;1046;p196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7" name="Google Shape;1047;p196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96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" name="Google Shape;1049;p196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96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1" name="Google Shape;1051;p196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96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3" name="Google Shape;1053;p196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96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5" name="Google Shape;1055;p19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97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58" name="Google Shape;1058;p197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9" name="Google Shape;1059;p197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60" name="Google Shape;1060;p197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1" name="Google Shape;1061;p19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97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9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97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98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67" name="Google Shape;1067;p198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8" name="Google Shape;1068;p198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198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0" name="Google Shape;1070;p198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1" name="Google Shape;1071;p198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2" name="Google Shape;1072;p198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98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4" name="Google Shape;1074;p198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5" name="Google Shape;1075;p198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98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7" name="Google Shape;1077;p198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8" name="Google Shape;1078;p198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9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9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2" name="Google Shape;1082;p199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99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4" name="Google Shape;1084;p19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19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99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99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0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0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00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00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200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9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79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7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0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0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01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01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01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0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5" name="Google Shape;1105;p50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50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7" name="Google Shape;1107;p50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50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9" name="Google Shape;1109;p50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50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1" name="Google Shape;1111;p50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50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3" name="Google Shape;1113;p5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5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0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29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18" name="Google Shape;1118;p229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9" name="Google Shape;1119;p2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2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0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3" name="Google Shape;1123;p230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24" name="Google Shape;1124;p230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23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23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31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29" name="Google Shape;1129;p231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0" name="Google Shape;1130;p23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23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23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3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3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32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7" name="Google Shape;1137;p232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8" name="Google Shape;1138;p232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9" name="Google Shape;1139;p232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0" name="Google Shape;1140;p232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1" name="Google Shape;1141;p23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3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4" name="Google Shape;1144;p23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233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233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34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9" name="Google Shape;1149;p234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50" name="Google Shape;1150;p23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234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234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35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55" name="Google Shape;1155;p23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23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235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36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0" name="Google Shape;1160;p236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23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3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0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80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0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0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37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37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37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37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38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0" name="Google Shape;1170;p238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1" name="Google Shape;1171;p23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3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38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38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40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8" name="Google Shape;1178;p240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240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0" name="Google Shape;1180;p240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240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2" name="Google Shape;1182;p240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3" name="Google Shape;1183;p240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4" name="Google Shape;1184;p240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5" name="Google Shape;1185;p240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40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7" name="Google Shape;1187;p240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40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9" name="Google Shape;1189;p240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0" name="Google Shape;1190;p240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41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3" name="Google Shape;1193;p241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4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4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241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241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2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0" name="Google Shape;1200;p242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1" name="Google Shape;1201;p24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4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43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5" name="Google Shape;1205;p243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24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4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43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4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43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43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44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4" name="Google Shape;1214;p244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24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4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44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44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44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44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45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3" name="Google Shape;1223;p245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4" name="Google Shape;1224;p24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4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45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45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46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0" name="Google Shape;1230;p246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1" name="Google Shape;1231;p246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32" name="Google Shape;1232;p246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33" name="Google Shape;1233;p246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4" name="Google Shape;1234;p24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4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24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1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81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1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1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1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1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47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9" name="Google Shape;1239;p247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0" name="Google Shape;1240;p247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1" name="Google Shape;1241;p247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2" name="Google Shape;1242;p247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3" name="Google Shape;1243;p24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4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48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7" name="Google Shape;1247;p248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248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9" name="Google Shape;1249;p248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248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1" name="Google Shape;1251;p248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248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3" name="Google Shape;1253;p24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4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4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4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49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9" name="Google Shape;1259;p249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249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1" name="Google Shape;1261;p249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249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3" name="Google Shape;1263;p249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249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5" name="Google Shape;1265;p249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249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7" name="Google Shape;1267;p249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249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9" name="Google Shape;1269;p249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249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1" name="Google Shape;1271;p24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50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74" name="Google Shape;1274;p250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5" name="Google Shape;1275;p250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76" name="Google Shape;1276;p250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7" name="Google Shape;1277;p25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250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25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50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51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3" name="Google Shape;1283;p251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4" name="Google Shape;1284;p251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5" name="Google Shape;1285;p251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6" name="Google Shape;1286;p251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7" name="Google Shape;1287;p251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8" name="Google Shape;1288;p251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9" name="Google Shape;1289;p251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90" name="Google Shape;1290;p251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1" name="Google Shape;1291;p251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251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93" name="Google Shape;1293;p251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4" name="Google Shape;1294;p251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p25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5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8" name="Google Shape;1298;p25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3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1" name="Google Shape;1301;p253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53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3" name="Google Shape;1303;p25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5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53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5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25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254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254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254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5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25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55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55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5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5" name="Google Shape;132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6" name="Google Shape;132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2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82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2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2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9" name="Google Shape;132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2" name="Google Shape;133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3" name="Google Shape;13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6" name="Google Shape;1336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7" name="Google Shape;1337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8" name="Google Shape;133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1" name="Google Shape;134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4" name="Google Shape;1344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5" name="Google Shape;13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8" name="Google Shape;134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52" name="Google Shape;1352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3" name="Google Shape;1353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4" name="Google Shape;135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57" name="Google Shape;135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0" name="Google Shape;1360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1" name="Google Shape;136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3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83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83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83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83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8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3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3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4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9" name="Google Shape;1369;p54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54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1" name="Google Shape;1371;p54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54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3" name="Google Shape;1373;p54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5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5" name="Google Shape;1375;p5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5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5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5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81" name="Google Shape;1381;p20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2" name="Google Shape;1382;p20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0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0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6" name="Google Shape;1386;p20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87" name="Google Shape;1387;p20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8" name="Google Shape;1388;p20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0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0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92" name="Google Shape;1392;p20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3" name="Google Shape;1393;p20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0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20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20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20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0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0" name="Google Shape;1400;p20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1" name="Google Shape;1401;p20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2" name="Google Shape;1402;p20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3" name="Google Shape;1403;p20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4" name="Google Shape;1404;p20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0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7" name="Google Shape;1407;p20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0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0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0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2" name="Google Shape;1412;p20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413" name="Google Shape;1413;p20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0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0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0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8" name="Google Shape;1418;p20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0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0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3" name="Google Shape;1423;p20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4" name="Google Shape;1424;p20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0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2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4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84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84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84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84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8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2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3" name="Google Shape;1433;p2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4" name="Google Shape;1434;p2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1" name="Google Shape;1441;p2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3" name="Google Shape;1443;p2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13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5" name="Google Shape;1445;p213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6" name="Google Shape;1446;p2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7" name="Google Shape;1447;p2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8" name="Google Shape;1448;p2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0" name="Google Shape;1450;p2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13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2" name="Google Shape;1452;p213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3" name="Google Shape;1453;p2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6" name="Google Shape;1456;p2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7" name="Google Shape;1457;p2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2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2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2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3" name="Google Shape;1463;p2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4" name="Google Shape;1464;p2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8" name="Google Shape;1468;p2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2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7" name="Google Shape;1477;p2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2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2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2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2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6" name="Google Shape;1486;p2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7" name="Google Shape;1487;p2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2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2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2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3" name="Google Shape;1493;p2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4" name="Google Shape;1494;p2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95" name="Google Shape;1495;p2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96" name="Google Shape;1496;p2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7" name="Google Shape;1497;p2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2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2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2" name="Google Shape;1502;p2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3" name="Google Shape;1503;p2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04" name="Google Shape;1504;p2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05" name="Google Shape;1505;p2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6" name="Google Shape;1506;p2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67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" name="Google Shape;16;p67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5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85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85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85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85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85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5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8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5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5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21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0" name="Google Shape;1510;p221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221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2" name="Google Shape;1512;p221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221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4" name="Google Shape;1514;p221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221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6" name="Google Shape;1516;p221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221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8" name="Google Shape;1518;p22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2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21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2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3" name="Google Shape;1523;p222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222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5" name="Google Shape;1525;p222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6" name="Google Shape;1526;p222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7" name="Google Shape;1527;p222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8" name="Google Shape;1528;p222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9" name="Google Shape;1529;p222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0" name="Google Shape;1530;p222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1" name="Google Shape;1531;p222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222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3" name="Google Shape;1533;p222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4" name="Google Shape;1534;p222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5" name="Google Shape;1535;p2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223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38" name="Google Shape;1538;p223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39" name="Google Shape;1539;p223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40" name="Google Shape;1540;p223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41" name="Google Shape;1541;p22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223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22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223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4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47" name="Google Shape;1547;p224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8" name="Google Shape;1548;p224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224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0" name="Google Shape;1550;p224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51" name="Google Shape;1551;p224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2" name="Google Shape;1552;p224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3" name="Google Shape;1553;p224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54" name="Google Shape;1554;p224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5" name="Google Shape;1555;p224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6" name="Google Shape;1556;p224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57" name="Google Shape;1557;p224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8" name="Google Shape;1558;p224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9" name="Google Shape;1559;p22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2" name="Google Shape;1562;p22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26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5" name="Google Shape;1565;p226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226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7" name="Google Shape;1567;p22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22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226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22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22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227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227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27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2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22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228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228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228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6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8" name="Google Shape;1588;p56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9" name="Google Shape;1589;p5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5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5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5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256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95" name="Google Shape;1595;p256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6" name="Google Shape;1596;p25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25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6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86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86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86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86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86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86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86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6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8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6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57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0" name="Google Shape;1600;p257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01" name="Google Shape;1601;p257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2" name="Google Shape;1602;p25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25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58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06" name="Google Shape;1606;p258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7" name="Google Shape;1607;p25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25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258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25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25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59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4" name="Google Shape;1614;p259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5" name="Google Shape;1615;p259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6" name="Google Shape;1616;p259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7" name="Google Shape;1617;p25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8" name="Google Shape;1618;p25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6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1" name="Google Shape;1621;p26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260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26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61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6" name="Google Shape;1626;p261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627" name="Google Shape;1627;p26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261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261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62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32" name="Google Shape;1632;p26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26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262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63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7" name="Google Shape;1637;p263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26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263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64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264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264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264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65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47" name="Google Shape;1647;p265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8" name="Google Shape;1648;p26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26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265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265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7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87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87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87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7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87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87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87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87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87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87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87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7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8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67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5" name="Google Shape;1655;p267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267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7" name="Google Shape;1657;p267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8" name="Google Shape;1658;p267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9" name="Google Shape;1659;p267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0" name="Google Shape;1660;p267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1" name="Google Shape;1661;p267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2" name="Google Shape;1662;p267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3" name="Google Shape;1663;p267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4" name="Google Shape;1664;p267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267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6" name="Google Shape;1666;p267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7" name="Google Shape;1667;p26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68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0" name="Google Shape;1670;p268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26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26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268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268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69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7" name="Google Shape;1677;p269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8" name="Google Shape;1678;p26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6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70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2" name="Google Shape;1682;p270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3" name="Google Shape;1683;p27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27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27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7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70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70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1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1" name="Google Shape;1691;p271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27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27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271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271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271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271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72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0" name="Google Shape;1700;p272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1" name="Google Shape;1701;p272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02" name="Google Shape;1702;p272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03" name="Google Shape;1703;p272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4" name="Google Shape;1704;p27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272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27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73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9" name="Google Shape;1709;p273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0" name="Google Shape;1710;p273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11" name="Google Shape;1711;p273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12" name="Google Shape;1712;p273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3" name="Google Shape;1713;p27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27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74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7" name="Google Shape;1717;p274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8" name="Google Shape;1718;p274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9" name="Google Shape;1719;p274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274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1" name="Google Shape;1721;p274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2" name="Google Shape;1722;p27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3" name="Google Shape;1723;p27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74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274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274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75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9" name="Google Shape;1729;p275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0" name="Google Shape;1730;p275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1" name="Google Shape;1731;p275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2" name="Google Shape;1732;p275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3" name="Google Shape;1733;p275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4" name="Google Shape;1734;p275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5" name="Google Shape;1735;p275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6" name="Google Shape;1736;p275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7" name="Google Shape;1737;p27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27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275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276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2" name="Google Shape;1742;p276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3" name="Google Shape;1743;p276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4" name="Google Shape;1744;p276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5" name="Google Shape;1745;p276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6" name="Google Shape;1746;p276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7" name="Google Shape;1747;p276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8" name="Google Shape;1748;p276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9" name="Google Shape;1749;p276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0" name="Google Shape;1750;p276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276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2" name="Google Shape;1752;p276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276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4" name="Google Shape;1754;p27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8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9" name="Google Shape;179;p88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88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1" name="Google Shape;181;p88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8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8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8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77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57" name="Google Shape;1757;p277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58" name="Google Shape;1758;p277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59" name="Google Shape;1759;p277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60" name="Google Shape;1760;p27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277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27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277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78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66" name="Google Shape;1766;p278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7" name="Google Shape;1767;p278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8" name="Google Shape;1768;p278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9" name="Google Shape;1769;p278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70" name="Google Shape;1770;p278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1" name="Google Shape;1771;p278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2" name="Google Shape;1772;p278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73" name="Google Shape;1773;p278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4" name="Google Shape;1774;p278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5" name="Google Shape;1775;p278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76" name="Google Shape;1776;p278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7" name="Google Shape;1777;p278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8" name="Google Shape;1778;p27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7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1" name="Google Shape;1781;p27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80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4" name="Google Shape;1784;p280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5" name="Google Shape;1785;p280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6" name="Google Shape;1786;p28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28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280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28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8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28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281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281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281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28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8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282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282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282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9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8" name="Google Shape;188;p89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89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9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89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2" name="Google Shape;192;p89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89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89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5" name="Google Shape;195;p89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89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9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8" name="Google Shape;198;p89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89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8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9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1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91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91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9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2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2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2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2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3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3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3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3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9" name="Google Shape;229;p42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4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2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8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68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6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68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4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6" name="Google Shape;236;p94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7" name="Google Shape;237;p9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5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" name="Google Shape;241;p95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2" name="Google Shape;242;p95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95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6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7" name="Google Shape;247;p96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9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6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7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97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97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97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97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97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9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8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8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9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99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68" name="Google Shape;268;p9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9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9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0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10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0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1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101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0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1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2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2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2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2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9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69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6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6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4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104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04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104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04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3" name="Google Shape;293;p104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4" name="Google Shape;294;p10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5" name="Google Shape;295;p104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104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04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104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04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104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1" name="Google Shape;301;p10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5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4" name="Google Shape;304;p105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05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5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5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6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1" name="Google Shape;311;p106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2" name="Google Shape;312;p10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7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107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0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7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7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8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108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0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8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8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8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8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9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4" name="Google Shape;334;p109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0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9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9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0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110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110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43" name="Google Shape;343;p110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44" name="Google Shape;344;p110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110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0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1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0" name="Google Shape;350;p111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111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52" name="Google Shape;352;p111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53" name="Google Shape;353;p111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4" name="Google Shape;354;p1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2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112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12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112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112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2" name="Google Shape;362;p112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12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112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2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2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2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3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113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13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113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13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113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13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113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13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11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1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13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7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0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0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4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3" name="Google Shape;383;p114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14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114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14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114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14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114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114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114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114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114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14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11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5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8" name="Google Shape;398;p115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9" name="Google Shape;399;p115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0" name="Google Shape;400;p115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1" name="Google Shape;401;p115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15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5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6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7" name="Google Shape;407;p116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116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16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116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11" name="Google Shape;411;p116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116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16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14" name="Google Shape;414;p116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5" name="Google Shape;415;p116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16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17" name="Google Shape;417;p116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116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1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8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5" name="Google Shape;425;p118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18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118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1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18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18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19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19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19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20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0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20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20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8" name="Google Shape;448;p44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9" name="Google Shape;449;p4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4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1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54" name="Google Shape;454;p121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5" name="Google Shape;455;p12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2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9" name="Google Shape;459;p122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60" name="Google Shape;460;p122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2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2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1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1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1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1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3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5" name="Google Shape;465;p123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12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2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3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3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3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4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3" name="Google Shape;473;p124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4" name="Google Shape;474;p124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5" name="Google Shape;475;p124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6" name="Google Shape;476;p124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7" name="Google Shape;477;p124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0" name="Google Shape;480;p12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25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25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6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5" name="Google Shape;485;p1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26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26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7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" name="Google Shape;490;p127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2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27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8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28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28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28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9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0" name="Google Shape;500;p129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1" name="Google Shape;501;p1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9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9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9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1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131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131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0" name="Google Shape;510;p131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31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2" name="Google Shape;512;p131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3" name="Google Shape;513;p1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4" name="Google Shape;514;p131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131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131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131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31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9" name="Google Shape;519;p131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0" name="Google Shape;520;p13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2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132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13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2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2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2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7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2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3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0" name="Google Shape;530;p133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1" name="Google Shape;531;p13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33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4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5" name="Google Shape;535;p134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3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3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3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3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34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34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5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4" name="Google Shape;544;p135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3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35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35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35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35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6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3" name="Google Shape;553;p136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3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36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36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36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7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0" name="Google Shape;560;p137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1" name="Google Shape;561;p137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62" name="Google Shape;562;p137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63" name="Google Shape;563;p137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4" name="Google Shape;564;p13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37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37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38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9" name="Google Shape;569;p138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0" name="Google Shape;570;p138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71" name="Google Shape;571;p138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72" name="Google Shape;572;p138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3" name="Google Shape;573;p13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3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9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7" name="Google Shape;577;p139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139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9" name="Google Shape;579;p139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39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1" name="Google Shape;581;p139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139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3" name="Google Shape;583;p13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3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39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9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0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140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40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1" name="Google Shape;591;p140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140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3" name="Google Shape;593;p140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140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5" name="Google Shape;595;p140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140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7" name="Google Shape;597;p14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4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40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1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2" name="Google Shape;602;p141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41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4" name="Google Shape;604;p141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41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6" name="Google Shape;606;p141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41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8" name="Google Shape;608;p141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41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0" name="Google Shape;610;p141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41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141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141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4" name="Google Shape;614;p14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42"/>
          <p:cNvSpPr txBox="1"/>
          <p:nvPr>
            <p:ph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17" name="Google Shape;617;p142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8" name="Google Shape;618;p142"/>
          <p:cNvSpPr txBox="1"/>
          <p:nvPr>
            <p:ph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19" name="Google Shape;619;p142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0" name="Google Shape;620;p14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2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42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3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3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3"/>
          <p:cNvSpPr txBox="1"/>
          <p:nvPr>
            <p:ph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6" name="Google Shape;626;p143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7" name="Google Shape;627;p143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143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9" name="Google Shape;629;p143"/>
          <p:cNvSpPr txBox="1"/>
          <p:nvPr>
            <p:ph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0" name="Google Shape;630;p143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1" name="Google Shape;631;p143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143"/>
          <p:cNvSpPr txBox="1"/>
          <p:nvPr>
            <p:ph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3" name="Google Shape;633;p143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4" name="Google Shape;634;p143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43"/>
          <p:cNvSpPr txBox="1"/>
          <p:nvPr>
            <p:ph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6" name="Google Shape;636;p143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7" name="Google Shape;637;p143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4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14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5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4" name="Google Shape;644;p145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45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145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45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45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45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46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6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6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6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47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47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47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7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6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7" name="Google Shape;667;p46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46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9" name="Google Shape;669;p46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46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1" name="Google Shape;671;p46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2" name="Google Shape;672;p4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3" name="Google Shape;673;p46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4" name="Google Shape;674;p46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46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6" name="Google Shape;676;p46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46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8" name="Google Shape;678;p46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9" name="Google Shape;679;p46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8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82" name="Google Shape;682;p148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3" name="Google Shape;683;p14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4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49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7" name="Google Shape;687;p149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88" name="Google Shape;688;p149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4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4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0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3" name="Google Shape;693;p150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4" name="Google Shape;694;p15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5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50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50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50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51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1" name="Google Shape;701;p151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2" name="Google Shape;702;p151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3" name="Google Shape;703;p151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151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5" name="Google Shape;705;p15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4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4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4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4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5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8" name="Google Shape;708;p15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52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52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53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3" name="Google Shape;713;p153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14" name="Google Shape;714;p153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53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53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54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9" name="Google Shape;719;p154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4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54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5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4" name="Google Shape;724;p155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55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55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6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56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56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56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57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4" name="Google Shape;734;p157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5" name="Google Shape;735;p15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5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57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57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9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2" name="Google Shape;742;p159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159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59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59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59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60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9" name="Google Shape;749;p160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0" name="Google Shape;750;p16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6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1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4" name="Google Shape;754;p161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16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6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6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6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61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61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0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29" Type="http://schemas.openxmlformats.org/officeDocument/2006/relationships/theme" Target="../theme/theme7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0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65.xml"/><Relationship Id="rId28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5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2" Type="http://schemas.openxmlformats.org/officeDocument/2006/relationships/theme" Target="../theme/theme8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205.xml"/><Relationship Id="rId25" Type="http://schemas.openxmlformats.org/officeDocument/2006/relationships/slideLayout" Target="../slideLayouts/slideLayout204.xml"/><Relationship Id="rId28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29" Type="http://schemas.openxmlformats.org/officeDocument/2006/relationships/theme" Target="../theme/theme9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197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29.xml"/><Relationship Id="rId21" Type="http://schemas.openxmlformats.org/officeDocument/2006/relationships/slideLayout" Target="../slideLayouts/slideLayout228.xml"/><Relationship Id="rId24" Type="http://schemas.openxmlformats.org/officeDocument/2006/relationships/slideLayout" Target="../slideLayouts/slideLayout231.xml"/><Relationship Id="rId23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33.xml"/><Relationship Id="rId25" Type="http://schemas.openxmlformats.org/officeDocument/2006/relationships/slideLayout" Target="../slideLayouts/slideLayout232.xml"/><Relationship Id="rId28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3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64" name="Google Shape;664;p45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83" name="Google Shape;883;p47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  <p:sldLayoutId id="214748379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2" name="Google Shape;1102;p49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1" name="Google Shape;1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2" name="Google Shape;132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5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66" name="Google Shape;1366;p5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5" name="Google Shape;1585;p55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"/>
          <p:cNvSpPr txBox="1"/>
          <p:nvPr>
            <p:ph type="ctrTitle"/>
          </p:nvPr>
        </p:nvSpPr>
        <p:spPr>
          <a:xfrm>
            <a:off x="2070013" y="847400"/>
            <a:ext cx="4649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</a:rPr>
              <a:t>B TREES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2"/>
                </a:solidFill>
              </a:rPr>
              <a:t>TEAM CCLEX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7" name="Google Shape;1807;p1"/>
          <p:cNvSpPr txBox="1"/>
          <p:nvPr>
            <p:ph idx="1" type="subTitle"/>
          </p:nvPr>
        </p:nvSpPr>
        <p:spPr>
          <a:xfrm>
            <a:off x="2070020" y="3180500"/>
            <a:ext cx="22209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accent1"/>
                </a:solidFill>
              </a:rPr>
              <a:t>MEMBERS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Wayne Matthew Dayata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2"/>
                </a:solidFill>
              </a:rPr>
              <a:t>Hannah Ruth Labana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2"/>
                </a:solidFill>
              </a:rPr>
              <a:t>Ivan Ric Woogue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Marc Nathaniel Valeros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08" name="Google Shape;1808;p1"/>
          <p:cNvCxnSpPr/>
          <p:nvPr/>
        </p:nvCxnSpPr>
        <p:spPr>
          <a:xfrm>
            <a:off x="2198363" y="2996675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9" name="Google Shape;1809;p1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"/>
          <p:cNvSpPr/>
          <p:nvPr/>
        </p:nvSpPr>
        <p:spPr>
          <a:xfrm>
            <a:off x="7163490" y="31805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"/>
          <p:cNvSpPr/>
          <p:nvPr/>
        </p:nvSpPr>
        <p:spPr>
          <a:xfrm>
            <a:off x="6719113" y="408141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Key Comparisons</a:t>
            </a:r>
            <a:endParaRPr/>
          </a:p>
        </p:txBody>
      </p:sp>
      <p:graphicFrame>
        <p:nvGraphicFramePr>
          <p:cNvPr id="1916" name="Google Shape;1916;p10"/>
          <p:cNvGraphicFramePr/>
          <p:nvPr/>
        </p:nvGraphicFramePr>
        <p:xfrm>
          <a:off x="713225" y="10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{96785AC0-69FB-409A-A481-7EA2F6759437}</a:tableStyleId>
              </a:tblPr>
              <a:tblGrid>
                <a:gridCol w="1693125"/>
                <a:gridCol w="3460525"/>
                <a:gridCol w="2759775"/>
              </a:tblGrid>
              <a:tr h="53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Basis for Comparison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B-TREE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BINARY TREE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Essential constraint</a:t>
                      </a:r>
                      <a:endParaRPr sz="1100" u="none" cap="none" strike="noStrik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node can have at max M number of child nodes(where M is the order of the tree).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node can have at most 2 children.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Usage</a:t>
                      </a:r>
                      <a:endParaRPr sz="1100" u="none" cap="none" strike="noStrik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used when data is stored on disk.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used when records and data are stored in RAM.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Height of the tree</a:t>
                      </a:r>
                      <a:endParaRPr sz="1100" u="none" cap="none" strike="noStrik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logM N (where m is the order of the M-way tree)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log2 N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accen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Application</a:t>
                      </a:r>
                      <a:endParaRPr sz="1100" u="none" cap="none" strike="noStrike">
                        <a:solidFill>
                          <a:schemeClr val="accen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Code indexing data structure in many DBMS.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Code optimization, Huffman coding, etc.</a:t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7" name="Google Shape;1917;p10"/>
          <p:cNvSpPr/>
          <p:nvPr/>
        </p:nvSpPr>
        <p:spPr>
          <a:xfrm>
            <a:off x="713595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0"/>
          <p:cNvSpPr/>
          <p:nvPr/>
        </p:nvSpPr>
        <p:spPr>
          <a:xfrm>
            <a:off x="69231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100"/>
              <a:t>Binary Search Tree/AVL Tree vs B-Tree</a:t>
            </a:r>
            <a:endParaRPr sz="2100"/>
          </a:p>
        </p:txBody>
      </p:sp>
      <p:sp>
        <p:nvSpPr>
          <p:cNvPr id="1924" name="Google Shape;1924;p11"/>
          <p:cNvSpPr txBox="1"/>
          <p:nvPr>
            <p:ph idx="4294967295" type="subTitle"/>
          </p:nvPr>
        </p:nvSpPr>
        <p:spPr>
          <a:xfrm>
            <a:off x="1701575" y="3766075"/>
            <a:ext cx="80586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b="1" i="0" lang="en" sz="1400" u="sng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On what direction does each of the trees grow?</a:t>
            </a:r>
            <a:endParaRPr b="1" i="0" sz="1400" u="sng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How does this affect the search length of the tree's elements?</a:t>
            </a:r>
            <a:endParaRPr b="0" i="0" sz="14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Char char="●"/>
            </a:pPr>
            <a:r>
              <a:rPr b="0" i="0" lang="en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Are the access times consistent?</a:t>
            </a:r>
            <a:endParaRPr b="0" i="0" sz="14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5" name="Google Shape;19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725" y="1231588"/>
            <a:ext cx="2965150" cy="197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6" name="Google Shape;1926;p11"/>
          <p:cNvCxnSpPr/>
          <p:nvPr/>
        </p:nvCxnSpPr>
        <p:spPr>
          <a:xfrm flipH="1" rot="10800000">
            <a:off x="3330775" y="2845713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7" name="Google Shape;1927;p11"/>
          <p:cNvCxnSpPr/>
          <p:nvPr/>
        </p:nvCxnSpPr>
        <p:spPr>
          <a:xfrm flipH="1" rot="10800000">
            <a:off x="2933075" y="3275038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8" name="Google Shape;1928;p11"/>
          <p:cNvCxnSpPr/>
          <p:nvPr/>
        </p:nvCxnSpPr>
        <p:spPr>
          <a:xfrm flipH="1" rot="10800000">
            <a:off x="2507850" y="3275038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9" name="Google Shape;1929;p11"/>
          <p:cNvCxnSpPr/>
          <p:nvPr/>
        </p:nvCxnSpPr>
        <p:spPr>
          <a:xfrm flipH="1" rot="10800000">
            <a:off x="2128475" y="2845713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0" name="Google Shape;1930;p11"/>
          <p:cNvCxnSpPr/>
          <p:nvPr/>
        </p:nvCxnSpPr>
        <p:spPr>
          <a:xfrm flipH="1" rot="10800000">
            <a:off x="1327350" y="2411338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1" name="Google Shape;1931;p11"/>
          <p:cNvCxnSpPr/>
          <p:nvPr/>
        </p:nvCxnSpPr>
        <p:spPr>
          <a:xfrm flipH="1" rot="10800000">
            <a:off x="674725" y="2845713"/>
            <a:ext cx="261000" cy="2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2" name="Google Shape;19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671" y="1231600"/>
            <a:ext cx="4521379" cy="1979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3" name="Google Shape;1933;p11"/>
          <p:cNvCxnSpPr/>
          <p:nvPr/>
        </p:nvCxnSpPr>
        <p:spPr>
          <a:xfrm flipH="1" rot="10800000">
            <a:off x="4450093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4" name="Google Shape;1934;p11"/>
          <p:cNvCxnSpPr/>
          <p:nvPr/>
        </p:nvCxnSpPr>
        <p:spPr>
          <a:xfrm flipH="1" rot="10800000">
            <a:off x="4985245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5" name="Google Shape;1935;p11"/>
          <p:cNvCxnSpPr/>
          <p:nvPr/>
        </p:nvCxnSpPr>
        <p:spPr>
          <a:xfrm flipH="1" rot="10800000">
            <a:off x="5549068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6" name="Google Shape;1936;p11"/>
          <p:cNvCxnSpPr/>
          <p:nvPr/>
        </p:nvCxnSpPr>
        <p:spPr>
          <a:xfrm flipH="1" rot="10800000">
            <a:off x="6084221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7" name="Google Shape;1937;p11"/>
          <p:cNvCxnSpPr/>
          <p:nvPr/>
        </p:nvCxnSpPr>
        <p:spPr>
          <a:xfrm flipH="1" rot="10800000">
            <a:off x="6682629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8" name="Google Shape;1938;p11"/>
          <p:cNvCxnSpPr/>
          <p:nvPr/>
        </p:nvCxnSpPr>
        <p:spPr>
          <a:xfrm flipH="1" rot="10800000">
            <a:off x="7217781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9" name="Google Shape;1939;p11"/>
          <p:cNvCxnSpPr/>
          <p:nvPr/>
        </p:nvCxnSpPr>
        <p:spPr>
          <a:xfrm flipH="1" rot="10800000">
            <a:off x="7781604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0" name="Google Shape;1940;p11"/>
          <p:cNvCxnSpPr/>
          <p:nvPr/>
        </p:nvCxnSpPr>
        <p:spPr>
          <a:xfrm flipH="1" rot="10800000">
            <a:off x="8316757" y="3110875"/>
            <a:ext cx="2844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1" name="Google Shape;1941;p11"/>
          <p:cNvCxnSpPr/>
          <p:nvPr/>
        </p:nvCxnSpPr>
        <p:spPr>
          <a:xfrm rot="10800000">
            <a:off x="4111875" y="1350518"/>
            <a:ext cx="0" cy="178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2" name="Google Shape;1942;p11"/>
          <p:cNvCxnSpPr/>
          <p:nvPr/>
        </p:nvCxnSpPr>
        <p:spPr>
          <a:xfrm>
            <a:off x="376125" y="1260025"/>
            <a:ext cx="0" cy="1956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2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8" name="Google Shape;1948;p12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Google Shape;19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75" y="928450"/>
            <a:ext cx="7591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12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1" name="Google Shape;19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50" y="2409125"/>
            <a:ext cx="25812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2"/>
          <p:cNvSpPr/>
          <p:nvPr/>
        </p:nvSpPr>
        <p:spPr>
          <a:xfrm>
            <a:off x="949842" y="1226288"/>
            <a:ext cx="7003311" cy="1885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2"/>
          <p:cNvSpPr/>
          <p:nvPr/>
        </p:nvSpPr>
        <p:spPr>
          <a:xfrm>
            <a:off x="1024271" y="1414857"/>
            <a:ext cx="7003311" cy="2091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2"/>
          <p:cNvSpPr/>
          <p:nvPr/>
        </p:nvSpPr>
        <p:spPr>
          <a:xfrm>
            <a:off x="949842" y="1623993"/>
            <a:ext cx="7003311" cy="177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2"/>
          <p:cNvSpPr txBox="1"/>
          <p:nvPr/>
        </p:nvSpPr>
        <p:spPr>
          <a:xfrm>
            <a:off x="3778424" y="2877344"/>
            <a:ext cx="45932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this representing?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 you define the </a:t>
            </a:r>
            <a:r>
              <a:rPr b="1" i="0" lang="en" sz="18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data structure?</a:t>
            </a:r>
            <a:r>
              <a:rPr b="0" i="0" lang="en" sz="18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3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1" name="Google Shape;1961;p13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2" name="Google Shape;1962;p13"/>
          <p:cNvSpPr txBox="1"/>
          <p:nvPr/>
        </p:nvSpPr>
        <p:spPr>
          <a:xfrm>
            <a:off x="472013" y="753763"/>
            <a:ext cx="843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MAXKEYS 2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// order of the B-Tree is 3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NL -1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// sentinel value for no child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#define MAX 5          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maximum pages will be 5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struct BTPAGE BTREE[MAX];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............               // statements to initialize and put some values in BTREE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63" name="Google Shape;19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88" y="2228778"/>
            <a:ext cx="8839200" cy="21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4"/>
          <p:cNvSpPr/>
          <p:nvPr/>
        </p:nvSpPr>
        <p:spPr>
          <a:xfrm>
            <a:off x="160624" y="595173"/>
            <a:ext cx="8822088" cy="1952926"/>
          </a:xfrm>
          <a:prstGeom prst="rect">
            <a:avLst/>
          </a:prstGeom>
          <a:solidFill>
            <a:srgbClr val="F5DAF5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14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0" name="Google Shape;1970;p14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1" name="Google Shape;19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850" y="2685151"/>
            <a:ext cx="32575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5525" y="1031875"/>
            <a:ext cx="6096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9250" y="2864600"/>
            <a:ext cx="3092086" cy="16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13" y="619350"/>
            <a:ext cx="7756523" cy="185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4"/>
          <p:cNvSpPr/>
          <p:nvPr/>
        </p:nvSpPr>
        <p:spPr>
          <a:xfrm>
            <a:off x="3423684" y="687572"/>
            <a:ext cx="1545566" cy="1524000"/>
          </a:xfrm>
          <a:prstGeom prst="rect">
            <a:avLst/>
          </a:prstGeom>
          <a:noFill/>
          <a:ln cap="flat" cmpd="sng" w="254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4"/>
          <p:cNvSpPr/>
          <p:nvPr/>
        </p:nvSpPr>
        <p:spPr>
          <a:xfrm>
            <a:off x="1746842" y="2685151"/>
            <a:ext cx="1545566" cy="918115"/>
          </a:xfrm>
          <a:prstGeom prst="rect">
            <a:avLst/>
          </a:prstGeom>
          <a:noFill/>
          <a:ln cap="flat" cmpd="sng" w="254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100"/>
              <a:t>Operations in B-Tree</a:t>
            </a:r>
            <a:endParaRPr sz="2100"/>
          </a:p>
        </p:txBody>
      </p:sp>
      <p:sp>
        <p:nvSpPr>
          <p:cNvPr id="1982" name="Google Shape;1982;p15"/>
          <p:cNvSpPr/>
          <p:nvPr/>
        </p:nvSpPr>
        <p:spPr>
          <a:xfrm>
            <a:off x="1424762" y="1135370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endParaRPr/>
          </a:p>
        </p:txBody>
      </p:sp>
      <p:sp>
        <p:nvSpPr>
          <p:cNvPr id="1983" name="Google Shape;1983;p15"/>
          <p:cNvSpPr/>
          <p:nvPr/>
        </p:nvSpPr>
        <p:spPr>
          <a:xfrm>
            <a:off x="3636334" y="1149018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Insert</a:t>
            </a:r>
            <a:endParaRPr/>
          </a:p>
        </p:txBody>
      </p:sp>
      <p:sp>
        <p:nvSpPr>
          <p:cNvPr id="1984" name="Google Shape;1984;p15"/>
          <p:cNvSpPr/>
          <p:nvPr/>
        </p:nvSpPr>
        <p:spPr>
          <a:xfrm>
            <a:off x="5844399" y="1135370"/>
            <a:ext cx="1871330" cy="630865"/>
          </a:xfrm>
          <a:prstGeom prst="rect">
            <a:avLst/>
          </a:prstGeom>
          <a:solidFill>
            <a:srgbClr val="2117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Delete</a:t>
            </a:r>
            <a:endParaRPr/>
          </a:p>
        </p:txBody>
      </p:sp>
      <p:sp>
        <p:nvSpPr>
          <p:cNvPr id="1985" name="Google Shape;1985;p15"/>
          <p:cNvSpPr txBox="1"/>
          <p:nvPr/>
        </p:nvSpPr>
        <p:spPr>
          <a:xfrm>
            <a:off x="713225" y="199570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b="0" i="0" lang="en" sz="21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Additional actions in B-Tree</a:t>
            </a:r>
            <a:endParaRPr/>
          </a:p>
        </p:txBody>
      </p:sp>
      <p:sp>
        <p:nvSpPr>
          <p:cNvPr id="1986" name="Google Shape;1986;p15"/>
          <p:cNvSpPr/>
          <p:nvPr/>
        </p:nvSpPr>
        <p:spPr>
          <a:xfrm>
            <a:off x="1424762" y="2649355"/>
            <a:ext cx="3026759" cy="6308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Splitting</a:t>
            </a:r>
            <a:endParaRPr/>
          </a:p>
        </p:txBody>
      </p:sp>
      <p:sp>
        <p:nvSpPr>
          <p:cNvPr id="1987" name="Google Shape;1987;p15"/>
          <p:cNvSpPr/>
          <p:nvPr/>
        </p:nvSpPr>
        <p:spPr>
          <a:xfrm>
            <a:off x="4649998" y="2649355"/>
            <a:ext cx="3026759" cy="6308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Promotion</a:t>
            </a:r>
            <a:endParaRPr/>
          </a:p>
        </p:txBody>
      </p:sp>
      <p:sp>
        <p:nvSpPr>
          <p:cNvPr id="1988" name="Google Shape;1988;p15"/>
          <p:cNvSpPr/>
          <p:nvPr/>
        </p:nvSpPr>
        <p:spPr>
          <a:xfrm>
            <a:off x="1424763" y="3397890"/>
            <a:ext cx="3026760" cy="6308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/>
          </a:p>
        </p:txBody>
      </p:sp>
      <p:sp>
        <p:nvSpPr>
          <p:cNvPr id="1989" name="Google Shape;1989;p15"/>
          <p:cNvSpPr/>
          <p:nvPr/>
        </p:nvSpPr>
        <p:spPr>
          <a:xfrm>
            <a:off x="4649999" y="3397890"/>
            <a:ext cx="3026760" cy="6308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Concatenation</a:t>
            </a:r>
            <a:endParaRPr/>
          </a:p>
        </p:txBody>
      </p:sp>
      <p:sp>
        <p:nvSpPr>
          <p:cNvPr id="1990" name="Google Shape;1990;p15"/>
          <p:cNvSpPr txBox="1"/>
          <p:nvPr/>
        </p:nvSpPr>
        <p:spPr>
          <a:xfrm>
            <a:off x="833731" y="4364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More on these in our simulations ☺</a:t>
            </a:r>
            <a:endParaRPr b="0" i="0" sz="1200" u="none" cap="none" strike="noStrike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6"/>
          <p:cNvSpPr txBox="1"/>
          <p:nvPr/>
        </p:nvSpPr>
        <p:spPr>
          <a:xfrm>
            <a:off x="424500" y="2971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Search Simulation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6" name="Google Shape;1996;p16"/>
          <p:cNvPicPr preferRelativeResize="0"/>
          <p:nvPr/>
        </p:nvPicPr>
        <p:blipFill rotWithShape="1">
          <a:blip r:embed="rId3">
            <a:alphaModFix/>
          </a:blip>
          <a:srcRect b="4349" l="11408" r="11668" t="3877"/>
          <a:stretch/>
        </p:blipFill>
        <p:spPr>
          <a:xfrm>
            <a:off x="1063257" y="697350"/>
            <a:ext cx="7336464" cy="421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7"/>
          <p:cNvSpPr txBox="1"/>
          <p:nvPr/>
        </p:nvSpPr>
        <p:spPr>
          <a:xfrm>
            <a:off x="424500" y="2971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Insertion Simulation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2" name="Google Shape;2002;p17"/>
          <p:cNvPicPr preferRelativeResize="0"/>
          <p:nvPr/>
        </p:nvPicPr>
        <p:blipFill rotWithShape="1">
          <a:blip r:embed="rId3">
            <a:alphaModFix/>
          </a:blip>
          <a:srcRect b="3255" l="11473" r="11452" t="3647"/>
          <a:stretch/>
        </p:blipFill>
        <p:spPr>
          <a:xfrm>
            <a:off x="985113" y="645885"/>
            <a:ext cx="7353343" cy="427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8"/>
          <p:cNvSpPr txBox="1"/>
          <p:nvPr/>
        </p:nvSpPr>
        <p:spPr>
          <a:xfrm>
            <a:off x="424500" y="1447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Insertion: Observations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8" name="Google Shape;2008;p18"/>
          <p:cNvSpPr txBox="1"/>
          <p:nvPr/>
        </p:nvSpPr>
        <p:spPr>
          <a:xfrm>
            <a:off x="730813" y="3157675"/>
            <a:ext cx="768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Begins with a </a:t>
            </a:r>
            <a:r>
              <a:rPr b="1" i="0" lang="en" sz="16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b="0" i="0" lang="en" sz="16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that </a:t>
            </a:r>
            <a:r>
              <a:rPr b="1" i="0" lang="en" sz="16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proceeds downward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from the root to the leaf level.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finding the insertion location at the leaf level, the work of insertion, splitting, and promotion </a:t>
            </a:r>
            <a:r>
              <a:rPr b="1" i="0" lang="en" sz="16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proceeds upward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from the bottom. 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9" name="Google Shape;20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963" y="766213"/>
            <a:ext cx="5336076" cy="21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9"/>
          <p:cNvSpPr txBox="1"/>
          <p:nvPr/>
        </p:nvSpPr>
        <p:spPr>
          <a:xfrm>
            <a:off x="424500" y="1447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Splitting and Promotion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5" name="Google Shape;2015;p19"/>
          <p:cNvSpPr txBox="1"/>
          <p:nvPr/>
        </p:nvSpPr>
        <p:spPr>
          <a:xfrm>
            <a:off x="360300" y="903600"/>
            <a:ext cx="5255100" cy="3370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a working page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Must hold an </a:t>
            </a:r>
            <a:r>
              <a:rPr b="1" i="0" lang="en" sz="15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extra</a:t>
            </a:r>
            <a:r>
              <a:rPr b="0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and child pointer.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Copy the </a:t>
            </a:r>
            <a:r>
              <a:rPr b="1" i="0" lang="en" sz="15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contents from the original page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the working page.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Insert the </a:t>
            </a:r>
            <a:r>
              <a:rPr b="1" i="0" lang="en" sz="15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new key and its RRN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into the proper position of the working page. 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Promote the </a:t>
            </a:r>
            <a:r>
              <a:rPr b="1" i="0" lang="en" sz="1500" u="sng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middle key</a:t>
            </a: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5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to the parent page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Place contents to the left of the middle key back to the original page.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Place contents to the right of the middle key into a </a:t>
            </a:r>
            <a:r>
              <a:rPr b="1" i="0" lang="en" sz="15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new page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Note the </a:t>
            </a:r>
            <a:r>
              <a:rPr b="1" i="0" lang="en" sz="1500" u="sng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new page's RRN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6" name="Google Shape;20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575" y="937096"/>
            <a:ext cx="3159600" cy="34090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9"/>
          <p:cNvSpPr/>
          <p:nvPr/>
        </p:nvSpPr>
        <p:spPr>
          <a:xfrm>
            <a:off x="5739875" y="1542394"/>
            <a:ext cx="3168300" cy="69466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9"/>
          <p:cNvSpPr/>
          <p:nvPr/>
        </p:nvSpPr>
        <p:spPr>
          <a:xfrm>
            <a:off x="5739875" y="2237054"/>
            <a:ext cx="3168300" cy="105616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9"/>
          <p:cNvSpPr/>
          <p:nvPr/>
        </p:nvSpPr>
        <p:spPr>
          <a:xfrm>
            <a:off x="5739875" y="3302520"/>
            <a:ext cx="3168300" cy="49296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9"/>
          <p:cNvSpPr/>
          <p:nvPr/>
        </p:nvSpPr>
        <p:spPr>
          <a:xfrm>
            <a:off x="5739875" y="3795482"/>
            <a:ext cx="3159600" cy="557913"/>
          </a:xfrm>
          <a:custGeom>
            <a:rect b="b" l="l" r="r" t="t"/>
            <a:pathLst>
              <a:path extrusionOk="0" h="557913" w="3159600">
                <a:moveTo>
                  <a:pt x="0" y="0"/>
                </a:moveTo>
                <a:lnTo>
                  <a:pt x="3159600" y="0"/>
                </a:lnTo>
                <a:lnTo>
                  <a:pt x="2876571" y="557913"/>
                </a:lnTo>
                <a:lnTo>
                  <a:pt x="0" y="550656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1" name="Google Shape;2021;p19"/>
          <p:cNvPicPr preferRelativeResize="0"/>
          <p:nvPr/>
        </p:nvPicPr>
        <p:blipFill rotWithShape="1">
          <a:blip r:embed="rId3">
            <a:alphaModFix/>
          </a:blip>
          <a:srcRect b="85779" l="625" r="26794" t="7196"/>
          <a:stretch/>
        </p:blipFill>
        <p:spPr>
          <a:xfrm>
            <a:off x="3576957" y="269705"/>
            <a:ext cx="2293257" cy="2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9"/>
          <p:cNvSpPr txBox="1"/>
          <p:nvPr/>
        </p:nvSpPr>
        <p:spPr>
          <a:xfrm>
            <a:off x="4160512" y="455474"/>
            <a:ext cx="1126146" cy="353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page</a:t>
            </a:r>
            <a:endParaRPr b="0" i="0" sz="105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"/>
          <p:cNvPicPr preferRelativeResize="0"/>
          <p:nvPr/>
        </p:nvPicPr>
        <p:blipFill rotWithShape="1">
          <a:blip r:embed="rId3">
            <a:alphaModFix/>
          </a:blip>
          <a:srcRect b="13006" l="0" r="0" t="13006"/>
          <a:stretch/>
        </p:blipFill>
        <p:spPr>
          <a:xfrm flipH="1">
            <a:off x="377575" y="741450"/>
            <a:ext cx="2473800" cy="183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20" name="Google Shape;1820;p2"/>
          <p:cNvSpPr txBox="1"/>
          <p:nvPr>
            <p:ph type="title"/>
          </p:nvPr>
        </p:nvSpPr>
        <p:spPr>
          <a:xfrm>
            <a:off x="3303125" y="6523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/>
              <a:t>Who are the proponents of B-trees?</a:t>
            </a:r>
            <a:endParaRPr sz="3200"/>
          </a:p>
        </p:txBody>
      </p:sp>
      <p:sp>
        <p:nvSpPr>
          <p:cNvPr id="1821" name="Google Shape;1821;p2"/>
          <p:cNvSpPr txBox="1"/>
          <p:nvPr>
            <p:ph idx="1" type="subTitle"/>
          </p:nvPr>
        </p:nvSpPr>
        <p:spPr>
          <a:xfrm>
            <a:off x="3303125" y="24552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 1972,</a:t>
            </a:r>
            <a:r>
              <a:rPr b="1" lang="en"/>
              <a:t> </a:t>
            </a:r>
            <a:r>
              <a:rPr b="1" lang="en">
                <a:solidFill>
                  <a:schemeClr val="accent1"/>
                </a:solidFill>
              </a:rPr>
              <a:t>Rudolf Bayer</a:t>
            </a:r>
            <a:r>
              <a:rPr lang="en"/>
              <a:t> and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Edward M. McCreight</a:t>
            </a:r>
            <a:r>
              <a:rPr lang="en">
                <a:solidFill>
                  <a:schemeClr val="accent1"/>
                </a:solidFill>
              </a:rPr>
              <a:t>,</a:t>
            </a:r>
            <a:r>
              <a:rPr lang="en"/>
              <a:t> both computer scientists, invented a data structure called “B-trees”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"Organization and Maintenance of Large Ordered Indexes”</a:t>
            </a:r>
            <a:endParaRPr/>
          </a:p>
        </p:txBody>
      </p:sp>
      <p:cxnSp>
        <p:nvCxnSpPr>
          <p:cNvPr id="1822" name="Google Shape;1822;p2"/>
          <p:cNvCxnSpPr/>
          <p:nvPr/>
        </p:nvCxnSpPr>
        <p:spPr>
          <a:xfrm>
            <a:off x="3303125" y="2264438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3" name="Google Shape;1823;p2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2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5" name="Google Shape;1825;p2"/>
          <p:cNvPicPr preferRelativeResize="0"/>
          <p:nvPr/>
        </p:nvPicPr>
        <p:blipFill rotWithShape="1">
          <a:blip r:embed="rId4">
            <a:alphaModFix/>
          </a:blip>
          <a:srcRect b="13006" l="0" r="0" t="13006"/>
          <a:stretch/>
        </p:blipFill>
        <p:spPr>
          <a:xfrm flipH="1">
            <a:off x="377575" y="2708375"/>
            <a:ext cx="2473800" cy="183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26" name="Google Shape;1826;p2"/>
          <p:cNvSpPr/>
          <p:nvPr/>
        </p:nvSpPr>
        <p:spPr>
          <a:xfrm>
            <a:off x="2694413" y="33255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65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0"/>
          <p:cNvSpPr txBox="1"/>
          <p:nvPr/>
        </p:nvSpPr>
        <p:spPr>
          <a:xfrm>
            <a:off x="424500" y="144750"/>
            <a:ext cx="41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Deletion: Classification of cases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8" name="Google Shape;2028;p20"/>
          <p:cNvPicPr preferRelativeResize="0"/>
          <p:nvPr/>
        </p:nvPicPr>
        <p:blipFill rotWithShape="1">
          <a:blip r:embed="rId3">
            <a:alphaModFix/>
          </a:blip>
          <a:srcRect b="14452" l="0" r="0" t="5558"/>
          <a:stretch/>
        </p:blipFill>
        <p:spPr>
          <a:xfrm>
            <a:off x="2102463" y="590275"/>
            <a:ext cx="4690227" cy="40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20"/>
          <p:cNvSpPr txBox="1"/>
          <p:nvPr/>
        </p:nvSpPr>
        <p:spPr>
          <a:xfrm>
            <a:off x="863273" y="3289933"/>
            <a:ext cx="173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 b="0" i="0" sz="1700" u="none" cap="none" strike="noStrike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0" name="Google Shape;2030;p20"/>
          <p:cNvSpPr txBox="1"/>
          <p:nvPr/>
        </p:nvSpPr>
        <p:spPr>
          <a:xfrm>
            <a:off x="6544629" y="3249405"/>
            <a:ext cx="202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Concatenation</a:t>
            </a:r>
            <a:endParaRPr b="0" i="0" sz="17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31" name="Google Shape;2031;p20"/>
          <p:cNvCxnSpPr>
            <a:stCxn id="2029" idx="3"/>
          </p:cNvCxnSpPr>
          <p:nvPr/>
        </p:nvCxnSpPr>
        <p:spPr>
          <a:xfrm>
            <a:off x="2599373" y="3513133"/>
            <a:ext cx="794700" cy="37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2" name="Google Shape;2032;p20"/>
          <p:cNvCxnSpPr>
            <a:stCxn id="2029" idx="3"/>
          </p:cNvCxnSpPr>
          <p:nvPr/>
        </p:nvCxnSpPr>
        <p:spPr>
          <a:xfrm>
            <a:off x="2599373" y="3513133"/>
            <a:ext cx="1501200" cy="5286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3" name="Google Shape;2033;p20"/>
          <p:cNvCxnSpPr>
            <a:stCxn id="2030" idx="1"/>
          </p:cNvCxnSpPr>
          <p:nvPr/>
        </p:nvCxnSpPr>
        <p:spPr>
          <a:xfrm flipH="1">
            <a:off x="6289929" y="3472605"/>
            <a:ext cx="254700" cy="56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4" name="Google Shape;2034;p20"/>
          <p:cNvSpPr txBox="1"/>
          <p:nvPr/>
        </p:nvSpPr>
        <p:spPr>
          <a:xfrm>
            <a:off x="493450" y="2538125"/>
            <a:ext cx="10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Shifting</a:t>
            </a:r>
            <a:endParaRPr b="0" i="0" sz="17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35" name="Google Shape;2035;p20"/>
          <p:cNvCxnSpPr>
            <a:stCxn id="2034" idx="3"/>
          </p:cNvCxnSpPr>
          <p:nvPr/>
        </p:nvCxnSpPr>
        <p:spPr>
          <a:xfrm>
            <a:off x="1494250" y="2761325"/>
            <a:ext cx="996900" cy="55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6" name="Google Shape;2036;p20"/>
          <p:cNvSpPr txBox="1"/>
          <p:nvPr/>
        </p:nvSpPr>
        <p:spPr>
          <a:xfrm>
            <a:off x="6663825" y="1787925"/>
            <a:ext cx="178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Replacement of successor</a:t>
            </a:r>
            <a:endParaRPr b="0" i="0" sz="1700" u="none" cap="none" strike="noStrike">
              <a:solidFill>
                <a:srgbClr val="FF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37" name="Google Shape;2037;p20"/>
          <p:cNvCxnSpPr>
            <a:stCxn id="2036" idx="1"/>
          </p:cNvCxnSpPr>
          <p:nvPr/>
        </p:nvCxnSpPr>
        <p:spPr>
          <a:xfrm rot="10800000">
            <a:off x="6176925" y="2036925"/>
            <a:ext cx="486900" cy="10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8" name="Google Shape;2038;p20"/>
          <p:cNvSpPr txBox="1"/>
          <p:nvPr/>
        </p:nvSpPr>
        <p:spPr>
          <a:xfrm>
            <a:off x="378675" y="919099"/>
            <a:ext cx="1820239" cy="553968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MIN = </a:t>
            </a:r>
            <a:r>
              <a:rPr b="0" i="0" lang="en" sz="2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⌈</a:t>
            </a:r>
            <a:r>
              <a:rPr b="1" i="0" lang="en" sz="18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m/2</a:t>
            </a:r>
            <a:r>
              <a:rPr b="0" i="0" lang="en" sz="2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⌉</a:t>
            </a:r>
            <a:r>
              <a:rPr b="1" i="0" lang="en" sz="17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- 1</a:t>
            </a:r>
            <a:endParaRPr b="1" i="0" sz="17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39" name="Google Shape;2039;p20"/>
          <p:cNvCxnSpPr/>
          <p:nvPr/>
        </p:nvCxnSpPr>
        <p:spPr>
          <a:xfrm>
            <a:off x="6289900" y="4397100"/>
            <a:ext cx="373925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040" name="Google Shape;2040;p20"/>
          <p:cNvSpPr txBox="1"/>
          <p:nvPr/>
        </p:nvSpPr>
        <p:spPr>
          <a:xfrm>
            <a:off x="6666100" y="4159800"/>
            <a:ext cx="1650257" cy="5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Check if parent node reaches MIN</a:t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1" name="Google Shape;2041;p20"/>
          <p:cNvSpPr txBox="1"/>
          <p:nvPr/>
        </p:nvSpPr>
        <p:spPr>
          <a:xfrm>
            <a:off x="129766" y="3940511"/>
            <a:ext cx="3215426" cy="738664"/>
          </a:xfrm>
          <a:prstGeom prst="rect">
            <a:avLst/>
          </a:prstGeom>
          <a:solidFill>
            <a:srgbClr val="D5CE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among the processes are similar to that in </a:t>
            </a:r>
            <a:r>
              <a:rPr b="1" i="0" lang="en" sz="14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binary search tree?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2" name="Google Shape;2042;p20"/>
          <p:cNvSpPr/>
          <p:nvPr/>
        </p:nvSpPr>
        <p:spPr>
          <a:xfrm>
            <a:off x="2315029" y="2336800"/>
            <a:ext cx="1151918" cy="9907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20"/>
          <p:cNvSpPr/>
          <p:nvPr/>
        </p:nvSpPr>
        <p:spPr>
          <a:xfrm>
            <a:off x="4674766" y="1594075"/>
            <a:ext cx="1615134" cy="9018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4" name="Google Shape;2044;p20"/>
          <p:cNvCxnSpPr/>
          <p:nvPr/>
        </p:nvCxnSpPr>
        <p:spPr>
          <a:xfrm>
            <a:off x="3394000" y="979714"/>
            <a:ext cx="0" cy="74022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045" name="Google Shape;2045;p20"/>
          <p:cNvCxnSpPr/>
          <p:nvPr/>
        </p:nvCxnSpPr>
        <p:spPr>
          <a:xfrm>
            <a:off x="3394000" y="994229"/>
            <a:ext cx="5051225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46" name="Google Shape;2046;p20"/>
          <p:cNvCxnSpPr/>
          <p:nvPr/>
        </p:nvCxnSpPr>
        <p:spPr>
          <a:xfrm rot="10800000">
            <a:off x="8445225" y="994229"/>
            <a:ext cx="0" cy="342717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47" name="Google Shape;2047;p20"/>
          <p:cNvCxnSpPr/>
          <p:nvPr/>
        </p:nvCxnSpPr>
        <p:spPr>
          <a:xfrm>
            <a:off x="8306199" y="4421400"/>
            <a:ext cx="133855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2F2F2"/>
            </a:gs>
          </a:gsLst>
          <a:lin ang="5400000" scaled="0"/>
        </a:gra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21"/>
          <p:cNvSpPr txBox="1"/>
          <p:nvPr/>
        </p:nvSpPr>
        <p:spPr>
          <a:xfrm>
            <a:off x="424500" y="297150"/>
            <a:ext cx="29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Deletion Simulation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3" name="Google Shape;2053;p21"/>
          <p:cNvSpPr txBox="1"/>
          <p:nvPr/>
        </p:nvSpPr>
        <p:spPr>
          <a:xfrm>
            <a:off x="424500" y="2371650"/>
            <a:ext cx="41475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(Refer to attached PPT for the simulation)</a:t>
            </a:r>
            <a:endParaRPr b="1" i="0" sz="14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22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9" name="Google Shape;2059;p22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0" name="Google Shape;2060;p22"/>
          <p:cNvSpPr txBox="1"/>
          <p:nvPr/>
        </p:nvSpPr>
        <p:spPr>
          <a:xfrm>
            <a:off x="466800" y="969450"/>
            <a:ext cx="82104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Common characteristic between the searching, inserting, and deletion operations</a:t>
            </a:r>
            <a:endParaRPr b="1" i="0" sz="18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Recursive</a:t>
            </a:r>
            <a:r>
              <a:rPr b="0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due to the subtasks: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lphaL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Splitting and promotion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lphaL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Redistribution and concatenation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And these 4 additional operations happen on the way up.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3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6" name="Google Shape;2066;p23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7" name="Google Shape;2067;p23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23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9" name="Google Shape;20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88" y="957225"/>
            <a:ext cx="5687725" cy="3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23"/>
          <p:cNvSpPr txBox="1"/>
          <p:nvPr/>
        </p:nvSpPr>
        <p:spPr>
          <a:xfrm>
            <a:off x="5698975" y="697350"/>
            <a:ext cx="3267000" cy="16932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Return type can be an enum (FOUND, NOT_FOUND)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Very similar to searching in binary trees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4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6" name="Google Shape;2076;p24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24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8" name="Google Shape;20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9350"/>
            <a:ext cx="5129279" cy="4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24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0" name="Google Shape;2080;p24"/>
          <p:cNvSpPr txBox="1"/>
          <p:nvPr/>
        </p:nvSpPr>
        <p:spPr>
          <a:xfrm>
            <a:off x="5129275" y="697350"/>
            <a:ext cx="4014600" cy="26628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Insertion will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 done on the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leaf</a:t>
            </a:r>
            <a:endParaRPr b="1" i="0" sz="1400" u="sng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Return type can be an enum (PROMO, NO_PROMO, ERROR) 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Duplicate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keys are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 allowed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 Update root pointer when necessary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5. Sort the page where key is inserted using inner loop of insertion (O(n))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5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6" name="Google Shape;2086;p25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25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25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9" name="Google Shape;2089;p25"/>
          <p:cNvSpPr txBox="1"/>
          <p:nvPr/>
        </p:nvSpPr>
        <p:spPr>
          <a:xfrm>
            <a:off x="5924625" y="697350"/>
            <a:ext cx="3075000" cy="29862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Notes: 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A </a:t>
            </a: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working 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page with extra </a:t>
            </a: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 key and child is created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Insert the key and its RC if it exists from previous call in its correct position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3. Median key is promoted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 The new page is the right child of the promoted key</a:t>
            </a:r>
            <a:endParaRPr b="1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0" name="Google Shape;20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0" y="928050"/>
            <a:ext cx="5618500" cy="328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6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Breakdown of 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6" name="Google Shape;2096;p26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26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26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9" name="Google Shape;2099;p26"/>
          <p:cNvSpPr txBox="1"/>
          <p:nvPr/>
        </p:nvSpPr>
        <p:spPr>
          <a:xfrm>
            <a:off x="5779800" y="697350"/>
            <a:ext cx="3293400" cy="38805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Deletion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always</a:t>
            </a: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happens on the </a:t>
            </a:r>
            <a:r>
              <a:rPr b="1" i="0" lang="en" sz="14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leaf </a:t>
            </a:r>
            <a:endParaRPr b="1" i="0" sz="1400" u="sng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If not on leaf, swap with immediate successor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3. Underflow - leaf contains less than minimum number of keys 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(⌈ m/2 ⌉ - 1)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 Decrease key count.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Ways of dealing with underflow: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Redistribution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Concatenation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0" name="Google Shape;21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74" y="1280226"/>
            <a:ext cx="5308999" cy="2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26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Delete</a:t>
            </a:r>
            <a:endParaRPr b="1" i="0" sz="17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7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7" name="Google Shape;2107;p27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7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27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0" name="Google Shape;2110;p27"/>
          <p:cNvSpPr txBox="1"/>
          <p:nvPr/>
        </p:nvSpPr>
        <p:spPr>
          <a:xfrm>
            <a:off x="5779800" y="697350"/>
            <a:ext cx="3293400" cy="16176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There is an underflow.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It is assumed there is a child that has more than the minimum number of keys (⌈ m/2 ⌉ - 1)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1" name="Google Shape;2111;p27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Redistribution (POV of the parent)</a:t>
            </a:r>
            <a:endParaRPr b="1" i="0" sz="17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2" name="Google Shape;2112;p27"/>
          <p:cNvSpPr txBox="1"/>
          <p:nvPr/>
        </p:nvSpPr>
        <p:spPr>
          <a:xfrm>
            <a:off x="161300" y="1097550"/>
            <a:ext cx="555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rabi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Promote the median (n/2) key of the child where the key was not deleted as the new parent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rabi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If it is a left child where the key was deleted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Append the ff keys to the left child in order (left to right)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roman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Parent key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roman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All keys to the left of the median of the right child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rabi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If it is a right child where the key was deleted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Prepend the ff keys to the right child in order (from left to right)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roman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All keys to the right of the median of the left child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roman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Parent key</a:t>
            </a:r>
            <a:endParaRPr b="0" i="0" sz="1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28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Original Version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8" name="Google Shape;2118;p28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8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28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1" name="Google Shape;2121;p28"/>
          <p:cNvSpPr txBox="1"/>
          <p:nvPr/>
        </p:nvSpPr>
        <p:spPr>
          <a:xfrm>
            <a:off x="5498550" y="697350"/>
            <a:ext cx="3538500" cy="2587500"/>
          </a:xfrm>
          <a:prstGeom prst="rect">
            <a:avLst/>
          </a:prstGeom>
          <a:noFill/>
          <a:ln cap="flat" cmpd="sng" w="19050">
            <a:solidFill>
              <a:srgbClr val="4330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There is an underflow.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It is assumed there is no child that has more than the minimum number of keys (⌈ m/2 ⌉ - 1)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3. Combining 3 pages (parent, LC, RC)</a:t>
            </a:r>
            <a:endParaRPr b="0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 Update root if necessary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2" name="Google Shape;2122;p28"/>
          <p:cNvSpPr txBox="1"/>
          <p:nvPr/>
        </p:nvSpPr>
        <p:spPr>
          <a:xfrm>
            <a:off x="225449" y="6742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Concatenation (POV of the parent)</a:t>
            </a:r>
            <a:endParaRPr b="1" i="0" sz="17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3" name="Google Shape;2123;p28"/>
          <p:cNvSpPr txBox="1"/>
          <p:nvPr/>
        </p:nvSpPr>
        <p:spPr>
          <a:xfrm>
            <a:off x="161300" y="1097550"/>
            <a:ext cx="5273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rabi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Arrange the ff keys in the child where the key was deleted in the following order (left to right)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All keys in the left child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Parent key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All keys in the right child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rabi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If the parent key is on the leftmost part of the array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Shift the keys to the left by 1 (removing parent key)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Set the new page as the left child of the next key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If the parent key is on the rightmost part of the array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Set the new page as the right child of the previous key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If the parent key is in between keys of the array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Shift the keys to the left by 1 (removing parent key)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AutoNum type="alphaLcPeriod"/>
            </a:pPr>
            <a:r>
              <a:rPr b="0" i="0" lang="en" sz="1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Set the new page as the left child of the next key</a:t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29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9" name="Google Shape;2129;p29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29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29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2" name="Google Shape;2132;p29"/>
          <p:cNvSpPr txBox="1"/>
          <p:nvPr/>
        </p:nvSpPr>
        <p:spPr>
          <a:xfrm>
            <a:off x="858707" y="763251"/>
            <a:ext cx="7426586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Any ways to make our B-Tree operations more efficient?</a:t>
            </a:r>
            <a:endParaRPr b="1" i="0" sz="17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Rich Thinking Emoji - Face Emoji Apple - Free Transparent PNG Clipart  Images Download" id="2133" name="Google Shape;21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502" y="1346269"/>
            <a:ext cx="1861248" cy="1719544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29"/>
          <p:cNvSpPr txBox="1"/>
          <p:nvPr/>
        </p:nvSpPr>
        <p:spPr>
          <a:xfrm>
            <a:off x="1977308" y="1742373"/>
            <a:ext cx="4865434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6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YES!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Why did they invent B-trees?</a:t>
            </a:r>
            <a:endParaRPr/>
          </a:p>
        </p:txBody>
      </p:sp>
      <p:sp>
        <p:nvSpPr>
          <p:cNvPr id="1832" name="Google Shape;1832;p3"/>
          <p:cNvSpPr txBox="1"/>
          <p:nvPr>
            <p:ph idx="1" type="subTitle"/>
          </p:nvPr>
        </p:nvSpPr>
        <p:spPr>
          <a:xfrm>
            <a:off x="3372600" y="2233675"/>
            <a:ext cx="53190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b="1" lang="en">
                <a:solidFill>
                  <a:schemeClr val="accent1"/>
                </a:solidFill>
              </a:rPr>
              <a:t>access </a:t>
            </a:r>
            <a:r>
              <a:rPr lang="en"/>
              <a:t>and </a:t>
            </a:r>
            <a:r>
              <a:rPr b="1" lang="en">
                <a:solidFill>
                  <a:schemeClr val="accent1"/>
                </a:solidFill>
              </a:rPr>
              <a:t>maintain efficiently</a:t>
            </a:r>
            <a:r>
              <a:rPr lang="en"/>
              <a:t> an index that is too large to hold in memory.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B-trees are a way to get better locality and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limit the number of seek operations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Accessing a disk location takes about 5ms = 5,000,000ns, thus an efficient algorithm is needed.</a:t>
            </a:r>
            <a:endParaRPr/>
          </a:p>
        </p:txBody>
      </p:sp>
      <p:sp>
        <p:nvSpPr>
          <p:cNvPr id="1833" name="Google Shape;1833;p3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4" name="Google Shape;1834;p3"/>
          <p:cNvCxnSpPr/>
          <p:nvPr/>
        </p:nvCxnSpPr>
        <p:spPr>
          <a:xfrm>
            <a:off x="3372600" y="2025038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5" name="Google Shape;18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00" y="3107050"/>
            <a:ext cx="3102403" cy="15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0"/>
          <p:cNvSpPr txBox="1"/>
          <p:nvPr/>
        </p:nvSpPr>
        <p:spPr>
          <a:xfrm>
            <a:off x="161288" y="20385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0" name="Google Shape;2140;p30"/>
          <p:cNvSpPr txBox="1"/>
          <p:nvPr/>
        </p:nvSpPr>
        <p:spPr>
          <a:xfrm>
            <a:off x="470775" y="697350"/>
            <a:ext cx="66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30"/>
          <p:cNvSpPr txBox="1"/>
          <p:nvPr/>
        </p:nvSpPr>
        <p:spPr>
          <a:xfrm>
            <a:off x="584300" y="957225"/>
            <a:ext cx="4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30"/>
          <p:cNvSpPr txBox="1"/>
          <p:nvPr/>
        </p:nvSpPr>
        <p:spPr>
          <a:xfrm>
            <a:off x="4410025" y="4774200"/>
            <a:ext cx="47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3" name="Google Shape;2143;p30"/>
          <p:cNvSpPr txBox="1"/>
          <p:nvPr/>
        </p:nvSpPr>
        <p:spPr>
          <a:xfrm>
            <a:off x="242250" y="1275398"/>
            <a:ext cx="8659500" cy="3693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Perform</a:t>
            </a:r>
            <a:r>
              <a:rPr b="0" i="0" lang="en" sz="16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" sz="20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redistribution</a:t>
            </a: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instead of splitting during </a:t>
            </a:r>
            <a:r>
              <a:rPr b="1" i="0" lang="en" sz="20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insertion</a:t>
            </a:r>
            <a:r>
              <a:rPr b="0" i="0" lang="en" sz="16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6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(Bayer &amp; McCreight, 1972)</a:t>
            </a:r>
            <a:endParaRPr b="0" i="0" sz="16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Makes B-tree more space efficient</a:t>
            </a:r>
            <a:endParaRPr b="0" i="0" sz="16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Quantify the efficiency by (space used / space created)</a:t>
            </a:r>
            <a:endParaRPr b="0" i="0" sz="16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After 5,000 random insertions for a tree of order 121 (Bayer &amp; McCreight, 1972)</a:t>
            </a:r>
            <a:endParaRPr b="0" i="0" sz="16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oppins"/>
              <a:buChar char="○"/>
            </a:pPr>
            <a:r>
              <a:rPr b="1" i="0" lang="en" sz="20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67% </a:t>
            </a:r>
            <a:r>
              <a:rPr b="0" i="0" lang="en" sz="16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space utilization </a:t>
            </a: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i="0" lang="en" sz="20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splitting</a:t>
            </a:r>
            <a:endParaRPr b="1" i="0" sz="1600" u="sng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oppins"/>
              <a:buChar char="○"/>
            </a:pPr>
            <a:r>
              <a:rPr b="1" i="0" lang="en" sz="2000" u="none" cap="none" strike="noStrike">
                <a:solidFill>
                  <a:srgbClr val="00B050"/>
                </a:solidFill>
                <a:latin typeface="Poppins"/>
                <a:ea typeface="Poppins"/>
                <a:cs typeface="Poppins"/>
                <a:sym typeface="Poppins"/>
              </a:rPr>
              <a:t>86%</a:t>
            </a:r>
            <a:r>
              <a:rPr b="1" i="0" lang="en" sz="1600" u="none" cap="none" strike="noStrike">
                <a:solidFill>
                  <a:srgbClr val="00B0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600" u="none" cap="none" strike="noStrike">
                <a:solidFill>
                  <a:srgbClr val="00B050"/>
                </a:solidFill>
                <a:latin typeface="Poppins"/>
                <a:ea typeface="Poppins"/>
                <a:cs typeface="Poppins"/>
                <a:sym typeface="Poppins"/>
              </a:rPr>
              <a:t>space utilization </a:t>
            </a:r>
            <a:r>
              <a:rPr b="0" i="0" lang="en" sz="16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i="0" lang="en" sz="2000" u="sng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redistribution</a:t>
            </a:r>
            <a:endParaRPr b="1" i="0" sz="1600" u="sng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4" name="Google Shape;2144;p30"/>
          <p:cNvSpPr txBox="1"/>
          <p:nvPr/>
        </p:nvSpPr>
        <p:spPr>
          <a:xfrm>
            <a:off x="858707" y="763251"/>
            <a:ext cx="7426586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Any ways to make our B-Tree operations more efficient?</a:t>
            </a:r>
            <a:endParaRPr b="1" i="0" sz="17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Rich Thinking Emoji - Face Emoji Apple - Free Transparent PNG Clipart  Images Download" id="2145" name="Google Shape;2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502" y="1346269"/>
            <a:ext cx="1861248" cy="171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0" y="1982350"/>
            <a:ext cx="59817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31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3" name="Google Shape;2153;p31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4" name="Google Shape;215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1150" y="1982349"/>
            <a:ext cx="60007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31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6" name="Google Shape;2156;p31"/>
          <p:cNvSpPr txBox="1"/>
          <p:nvPr/>
        </p:nvSpPr>
        <p:spPr>
          <a:xfrm>
            <a:off x="1739725" y="1913850"/>
            <a:ext cx="43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150" y="1982350"/>
            <a:ext cx="59817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2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4" name="Google Shape;2164;p32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32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6" name="Google Shape;2166;p32"/>
          <p:cNvSpPr txBox="1"/>
          <p:nvPr/>
        </p:nvSpPr>
        <p:spPr>
          <a:xfrm>
            <a:off x="1739725" y="1913850"/>
            <a:ext cx="43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7" name="Google Shape;216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7975" y="715525"/>
            <a:ext cx="6477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Google Shape;21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33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4" name="Google Shape;2174;p33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33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76" name="Google Shape;2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150" y="2048540"/>
            <a:ext cx="5981700" cy="21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33"/>
          <p:cNvSpPr txBox="1"/>
          <p:nvPr/>
        </p:nvSpPr>
        <p:spPr>
          <a:xfrm>
            <a:off x="1739725" y="1913850"/>
            <a:ext cx="43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8" name="Google Shape;217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7975" y="715525"/>
            <a:ext cx="6477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g164ddf8b9ae_7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g164ddf8b9ae_7_1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5" name="Google Shape;2185;g164ddf8b9ae_7_1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164ddf8b9ae_7_1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87" name="Google Shape;2187;g164ddf8b9ae_7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150" y="2048540"/>
            <a:ext cx="5981701" cy="21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g164ddf8b9ae_7_1"/>
          <p:cNvSpPr txBox="1"/>
          <p:nvPr/>
        </p:nvSpPr>
        <p:spPr>
          <a:xfrm>
            <a:off x="1739725" y="1913850"/>
            <a:ext cx="147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/>
              <a:t>3 OR 24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9" name="Google Shape;2189;g164ddf8b9ae_7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7975" y="715525"/>
            <a:ext cx="6477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164ddf8b9ae_7_1"/>
          <p:cNvSpPr txBox="1"/>
          <p:nvPr/>
        </p:nvSpPr>
        <p:spPr>
          <a:xfrm>
            <a:off x="4401150" y="13820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/>
              <a:t>FULL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g164ddf8b9ae_7_1"/>
          <p:cNvSpPr txBox="1"/>
          <p:nvPr/>
        </p:nvSpPr>
        <p:spPr>
          <a:xfrm>
            <a:off x="4063950" y="42225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/>
              <a:t>FULL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g164ddf8b9ae_7_1"/>
          <p:cNvSpPr txBox="1"/>
          <p:nvPr/>
        </p:nvSpPr>
        <p:spPr>
          <a:xfrm>
            <a:off x="1924000" y="42225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/>
              <a:t>FULL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Google Shape;21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612" y="1988545"/>
            <a:ext cx="6664776" cy="2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34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0" name="Google Shape;2200;p34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34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2" name="Google Shape;2202;p34"/>
          <p:cNvSpPr txBox="1"/>
          <p:nvPr/>
        </p:nvSpPr>
        <p:spPr>
          <a:xfrm>
            <a:off x="1739725" y="1913850"/>
            <a:ext cx="7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3" name="Google Shape;220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3679" y="567900"/>
            <a:ext cx="6000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35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0" name="Google Shape;2210;p35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35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2" name="Google Shape;2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613" y="1988550"/>
            <a:ext cx="6664776" cy="2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35"/>
          <p:cNvSpPr txBox="1"/>
          <p:nvPr/>
        </p:nvSpPr>
        <p:spPr>
          <a:xfrm>
            <a:off x="1739725" y="1913850"/>
            <a:ext cx="73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4" name="Google Shape;22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3679" y="567900"/>
            <a:ext cx="6000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613" y="1988550"/>
            <a:ext cx="6664776" cy="239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612" y="2035084"/>
            <a:ext cx="6664776" cy="23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36"/>
          <p:cNvSpPr txBox="1"/>
          <p:nvPr/>
        </p:nvSpPr>
        <p:spPr>
          <a:xfrm>
            <a:off x="0" y="0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(Redistribution)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3" name="Google Shape;2223;p36"/>
          <p:cNvSpPr txBox="1"/>
          <p:nvPr/>
        </p:nvSpPr>
        <p:spPr>
          <a:xfrm>
            <a:off x="5055000" y="477420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File Structures (Second Edition) by Folk, Zoellick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36"/>
          <p:cNvSpPr txBox="1"/>
          <p:nvPr/>
        </p:nvSpPr>
        <p:spPr>
          <a:xfrm>
            <a:off x="546900" y="548675"/>
            <a:ext cx="450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GREEN =&gt; PROMOTED KEY</a:t>
            </a:r>
            <a:endParaRPr b="1" i="0" sz="1400" u="none" cap="none" strike="noStrike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BLUE =&gt; INSERTED KEY</a:t>
            </a:r>
            <a:endParaRPr b="1" i="0" sz="1400" u="none" cap="none" strike="noStrik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RED =&gt;DEMOTED PARENT KEY</a:t>
            </a:r>
            <a:endParaRPr b="1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5" name="Google Shape;2225;p36"/>
          <p:cNvSpPr txBox="1"/>
          <p:nvPr/>
        </p:nvSpPr>
        <p:spPr>
          <a:xfrm>
            <a:off x="1739725" y="1913850"/>
            <a:ext cx="73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6" name="Google Shape;222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3679" y="567900"/>
            <a:ext cx="6000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7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Variation of B-Tree </a:t>
            </a:r>
            <a:endParaRPr b="1" sz="1500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2" name="Google Shape;2232;p37"/>
          <p:cNvSpPr txBox="1"/>
          <p:nvPr/>
        </p:nvSpPr>
        <p:spPr>
          <a:xfrm>
            <a:off x="305700" y="676300"/>
            <a:ext cx="8532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600" u="sng">
                <a:latin typeface="Poppins"/>
                <a:ea typeface="Poppins"/>
                <a:cs typeface="Poppins"/>
                <a:sym typeface="Poppins"/>
              </a:rPr>
              <a:t>B+ Tree and </a:t>
            </a:r>
            <a:r>
              <a:rPr b="1" lang="en" sz="1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B* Tree</a:t>
            </a:r>
            <a:endParaRPr b="1" sz="1600" u="sng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All data pointers are stored in the leaf nodes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Internal nodes are for navigation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All leaf nodes are connected through linked list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6b226665e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6b226665e9_0_15"/>
          <p:cNvSpPr/>
          <p:nvPr/>
        </p:nvSpPr>
        <p:spPr>
          <a:xfrm>
            <a:off x="233357" y="4331282"/>
            <a:ext cx="8604900" cy="511500"/>
          </a:xfrm>
          <a:prstGeom prst="rect">
            <a:avLst/>
          </a:prstGeom>
          <a:solidFill>
            <a:srgbClr val="D8E6FC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16b226665e9_0_15"/>
          <p:cNvSpPr txBox="1"/>
          <p:nvPr/>
        </p:nvSpPr>
        <p:spPr>
          <a:xfrm>
            <a:off x="252350" y="96125"/>
            <a:ext cx="821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Efficiency Analysis: Time Complexity</a:t>
            </a:r>
            <a:endParaRPr b="1" i="0" sz="1500" u="none" cap="none" strike="noStrike">
              <a:solidFill>
                <a:srgbClr val="43309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0" name="Google Shape;2240;g16b226665e9_0_15"/>
          <p:cNvSpPr txBox="1"/>
          <p:nvPr/>
        </p:nvSpPr>
        <p:spPr>
          <a:xfrm>
            <a:off x="305700" y="2825625"/>
            <a:ext cx="8532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the order of B-Tree </a:t>
            </a:r>
            <a:r>
              <a:rPr b="1" i="0" lang="en" sz="16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increases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" sz="16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More elements</a:t>
            </a:r>
            <a:r>
              <a:rPr b="1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be stored per page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tree height decreases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steps for the search procedure decreases as the depth decreases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Therefore, search efficiency </a:t>
            </a:r>
            <a:r>
              <a:rPr b="1" i="0" lang="en" sz="16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improves</a:t>
            </a:r>
            <a:r>
              <a:rPr b="0"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Remember, we want our B-Trees to be </a:t>
            </a:r>
            <a:r>
              <a:rPr b="1" i="0" lang="en" sz="15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 and shallow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instead of </a:t>
            </a:r>
            <a:r>
              <a:rPr b="1" i="0" lang="en" sz="1500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narrow and deep</a:t>
            </a:r>
            <a:r>
              <a:rPr b="0" i="0" lang="en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1" name="Google Shape;2241;g16b226665e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213" y="716125"/>
            <a:ext cx="72675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g16b226665e9_0_15"/>
          <p:cNvSpPr/>
          <p:nvPr/>
        </p:nvSpPr>
        <p:spPr>
          <a:xfrm>
            <a:off x="3746204" y="1247552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g16b226665e9_0_15"/>
          <p:cNvSpPr/>
          <p:nvPr/>
        </p:nvSpPr>
        <p:spPr>
          <a:xfrm>
            <a:off x="6197509" y="1200791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g16b226665e9_0_15"/>
          <p:cNvSpPr/>
          <p:nvPr/>
        </p:nvSpPr>
        <p:spPr>
          <a:xfrm>
            <a:off x="3650510" y="1668625"/>
            <a:ext cx="18003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16b226665e9_0_15"/>
          <p:cNvSpPr/>
          <p:nvPr/>
        </p:nvSpPr>
        <p:spPr>
          <a:xfrm>
            <a:off x="5947143" y="1599069"/>
            <a:ext cx="19020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16b226665e9_0_15"/>
          <p:cNvSpPr/>
          <p:nvPr/>
        </p:nvSpPr>
        <p:spPr>
          <a:xfrm>
            <a:off x="6072325" y="1910958"/>
            <a:ext cx="17769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g16b226665e9_0_15"/>
          <p:cNvSpPr/>
          <p:nvPr/>
        </p:nvSpPr>
        <p:spPr>
          <a:xfrm>
            <a:off x="3799366" y="2255542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g16b226665e9_0_15"/>
          <p:cNvSpPr/>
          <p:nvPr/>
        </p:nvSpPr>
        <p:spPr>
          <a:xfrm>
            <a:off x="6134916" y="2222847"/>
            <a:ext cx="16515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"/>
          <p:cNvSpPr/>
          <p:nvPr/>
        </p:nvSpPr>
        <p:spPr>
          <a:xfrm>
            <a:off x="6600545" y="2436618"/>
            <a:ext cx="2332829" cy="726549"/>
          </a:xfrm>
          <a:prstGeom prst="rect">
            <a:avLst/>
          </a:prstGeom>
          <a:solidFill>
            <a:srgbClr val="D5CEF1"/>
          </a:solidFill>
          <a:ln cap="flat" cmpd="sng" w="25400">
            <a:solidFill>
              <a:srgbClr val="3023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4"/>
          <p:cNvSpPr txBox="1"/>
          <p:nvPr>
            <p:ph type="title"/>
          </p:nvPr>
        </p:nvSpPr>
        <p:spPr>
          <a:xfrm>
            <a:off x="1542963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Page or node</a:t>
            </a:r>
            <a:endParaRPr/>
          </a:p>
        </p:txBody>
      </p:sp>
      <p:sp>
        <p:nvSpPr>
          <p:cNvPr id="1842" name="Google Shape;1842;p4"/>
          <p:cNvSpPr txBox="1"/>
          <p:nvPr>
            <p:ph idx="1" type="subTitle"/>
          </p:nvPr>
        </p:nvSpPr>
        <p:spPr>
          <a:xfrm>
            <a:off x="1542963" y="14628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consists of an ordered sequence  of keys and a set of pointers.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3" name="Google Shape;1843;p4"/>
          <p:cNvSpPr txBox="1"/>
          <p:nvPr>
            <p:ph idx="2" type="title"/>
          </p:nvPr>
        </p:nvSpPr>
        <p:spPr>
          <a:xfrm>
            <a:off x="5245437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Order of B-tree</a:t>
            </a:r>
            <a:endParaRPr/>
          </a:p>
        </p:txBody>
      </p:sp>
      <p:sp>
        <p:nvSpPr>
          <p:cNvPr id="1844" name="Google Shape;1844;p4"/>
          <p:cNvSpPr txBox="1"/>
          <p:nvPr>
            <p:ph idx="3" type="subTitle"/>
          </p:nvPr>
        </p:nvSpPr>
        <p:spPr>
          <a:xfrm>
            <a:off x="5245423" y="1462900"/>
            <a:ext cx="309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represents the upper bound on the number of immediate children a B Tree can have.</a:t>
            </a:r>
            <a:endParaRPr/>
          </a:p>
        </p:txBody>
      </p:sp>
      <p:sp>
        <p:nvSpPr>
          <p:cNvPr id="1845" name="Google Shape;1845;p4"/>
          <p:cNvSpPr txBox="1"/>
          <p:nvPr>
            <p:ph idx="4" type="title"/>
          </p:nvPr>
        </p:nvSpPr>
        <p:spPr>
          <a:xfrm>
            <a:off x="801063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6" name="Google Shape;1846;p4"/>
          <p:cNvSpPr txBox="1"/>
          <p:nvPr>
            <p:ph idx="5" type="title"/>
          </p:nvPr>
        </p:nvSpPr>
        <p:spPr>
          <a:xfrm>
            <a:off x="4503538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7" name="Google Shape;1847;p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TERMS</a:t>
            </a:r>
            <a:endParaRPr/>
          </a:p>
        </p:txBody>
      </p:sp>
      <p:cxnSp>
        <p:nvCxnSpPr>
          <p:cNvPr id="1848" name="Google Shape;1848;p4"/>
          <p:cNvCxnSpPr/>
          <p:nvPr/>
        </p:nvCxnSpPr>
        <p:spPr>
          <a:xfrm>
            <a:off x="801063" y="15391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4"/>
          <p:cNvCxnSpPr/>
          <p:nvPr/>
        </p:nvCxnSpPr>
        <p:spPr>
          <a:xfrm>
            <a:off x="4503538" y="15391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0" name="Google Shape;1850;p4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4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2" name="Google Shape;18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225" y="2502975"/>
            <a:ext cx="1898176" cy="9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4"/>
          <p:cNvSpPr txBox="1"/>
          <p:nvPr>
            <p:ph idx="3" type="subTitle"/>
          </p:nvPr>
        </p:nvSpPr>
        <p:spPr>
          <a:xfrm>
            <a:off x="6692491" y="2450287"/>
            <a:ext cx="2661966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What is the order?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854" name="Google Shape;1854;p4"/>
          <p:cNvSpPr txBox="1"/>
          <p:nvPr/>
        </p:nvSpPr>
        <p:spPr>
          <a:xfrm>
            <a:off x="6692493" y="2736212"/>
            <a:ext cx="2611164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How many pages?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4"/>
          <p:cNvSpPr txBox="1"/>
          <p:nvPr>
            <p:ph idx="3" type="subTitle"/>
          </p:nvPr>
        </p:nvSpPr>
        <p:spPr>
          <a:xfrm>
            <a:off x="8476891" y="2450287"/>
            <a:ext cx="53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4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56" name="Google Shape;1856;p4"/>
          <p:cNvSpPr txBox="1"/>
          <p:nvPr>
            <p:ph idx="3" type="subTitle"/>
          </p:nvPr>
        </p:nvSpPr>
        <p:spPr>
          <a:xfrm>
            <a:off x="8476891" y="2757812"/>
            <a:ext cx="537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10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363" y="2372724"/>
            <a:ext cx="7656673" cy="2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8"/>
          <p:cNvSpPr/>
          <p:nvPr/>
        </p:nvSpPr>
        <p:spPr>
          <a:xfrm>
            <a:off x="6289685" y="1391766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8218076" y="4245647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38"/>
          <p:cNvSpPr txBox="1"/>
          <p:nvPr>
            <p:ph type="title"/>
          </p:nvPr>
        </p:nvSpPr>
        <p:spPr>
          <a:xfrm>
            <a:off x="3689358" y="678963"/>
            <a:ext cx="1765283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256" name="Google Shape;2256;p38"/>
          <p:cNvSpPr txBox="1"/>
          <p:nvPr>
            <p:ph idx="1" type="subTitle"/>
          </p:nvPr>
        </p:nvSpPr>
        <p:spPr>
          <a:xfrm>
            <a:off x="1470103" y="1301553"/>
            <a:ext cx="6055604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listening!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257" name="Google Shape;2257;p38"/>
          <p:cNvCxnSpPr/>
          <p:nvPr/>
        </p:nvCxnSpPr>
        <p:spPr>
          <a:xfrm>
            <a:off x="3861755" y="1760361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8" name="Google Shape;2258;p38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0" name="Google Shape;22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649" y="2843070"/>
            <a:ext cx="1025714" cy="1025714"/>
          </a:xfrm>
          <a:prstGeom prst="ellipse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  <p:sp>
        <p:nvSpPr>
          <p:cNvPr id="2261" name="Google Shape;2261;p38"/>
          <p:cNvSpPr txBox="1"/>
          <p:nvPr/>
        </p:nvSpPr>
        <p:spPr>
          <a:xfrm>
            <a:off x="2008162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Ivan Woogue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2" name="Google Shape;2262;p38"/>
          <p:cNvSpPr txBox="1"/>
          <p:nvPr/>
        </p:nvSpPr>
        <p:spPr>
          <a:xfrm>
            <a:off x="211865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Hannah Labana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3" name="Google Shape;2263;p38"/>
          <p:cNvSpPr txBox="1"/>
          <p:nvPr/>
        </p:nvSpPr>
        <p:spPr>
          <a:xfrm>
            <a:off x="3804459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Marc Valeros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4" name="Google Shape;2264;p38"/>
          <p:cNvSpPr txBox="1"/>
          <p:nvPr/>
        </p:nvSpPr>
        <p:spPr>
          <a:xfrm>
            <a:off x="5598042" y="3927811"/>
            <a:ext cx="3334093" cy="4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Wayne Dayata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5" name="Google Shape;2265;p38"/>
          <p:cNvPicPr preferRelativeResize="0"/>
          <p:nvPr/>
        </p:nvPicPr>
        <p:blipFill rotWithShape="1">
          <a:blip r:embed="rId5">
            <a:alphaModFix/>
          </a:blip>
          <a:srcRect b="0" l="13815" r="11610" t="25425"/>
          <a:stretch/>
        </p:blipFill>
        <p:spPr>
          <a:xfrm>
            <a:off x="1366053" y="2843069"/>
            <a:ext cx="1025715" cy="1025715"/>
          </a:xfrm>
          <a:prstGeom prst="ellipse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  <p:pic>
        <p:nvPicPr>
          <p:cNvPr id="2266" name="Google Shape;226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2351" y="2843069"/>
            <a:ext cx="1025714" cy="1025714"/>
          </a:xfrm>
          <a:prstGeom prst="ellipse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  <p:pic>
        <p:nvPicPr>
          <p:cNvPr descr="May be an image of 2 people and indoor" id="2267" name="Google Shape;226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2233" y="2843069"/>
            <a:ext cx="1025714" cy="1029846"/>
          </a:xfrm>
          <a:prstGeom prst="ellipse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88" y="2204201"/>
            <a:ext cx="8415073" cy="2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5"/>
          <p:cNvSpPr txBox="1"/>
          <p:nvPr>
            <p:ph type="title"/>
          </p:nvPr>
        </p:nvSpPr>
        <p:spPr>
          <a:xfrm>
            <a:off x="1542963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Internal nodes</a:t>
            </a:r>
            <a:endParaRPr/>
          </a:p>
        </p:txBody>
      </p:sp>
      <p:sp>
        <p:nvSpPr>
          <p:cNvPr id="1864" name="Google Shape;1864;p5"/>
          <p:cNvSpPr txBox="1"/>
          <p:nvPr>
            <p:ph idx="1" type="subTitle"/>
          </p:nvPr>
        </p:nvSpPr>
        <p:spPr>
          <a:xfrm>
            <a:off x="1542963" y="14628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all nodes except for leaf nodes and the root node.</a:t>
            </a:r>
            <a:endParaRPr/>
          </a:p>
        </p:txBody>
      </p:sp>
      <p:sp>
        <p:nvSpPr>
          <p:cNvPr id="1865" name="Google Shape;1865;p5"/>
          <p:cNvSpPr txBox="1"/>
          <p:nvPr>
            <p:ph idx="2" type="title"/>
          </p:nvPr>
        </p:nvSpPr>
        <p:spPr>
          <a:xfrm>
            <a:off x="5245437" y="11046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Leaf nodes</a:t>
            </a:r>
            <a:endParaRPr/>
          </a:p>
        </p:txBody>
      </p:sp>
      <p:sp>
        <p:nvSpPr>
          <p:cNvPr id="1866" name="Google Shape;1866;p5"/>
          <p:cNvSpPr txBox="1"/>
          <p:nvPr>
            <p:ph idx="3" type="subTitle"/>
          </p:nvPr>
        </p:nvSpPr>
        <p:spPr>
          <a:xfrm>
            <a:off x="5245425" y="1462900"/>
            <a:ext cx="3354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considered to be the lowest level of keys and the pointers do not lead to other pages(points to null)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7" name="Google Shape;1867;p5"/>
          <p:cNvSpPr txBox="1"/>
          <p:nvPr>
            <p:ph idx="4" type="title"/>
          </p:nvPr>
        </p:nvSpPr>
        <p:spPr>
          <a:xfrm>
            <a:off x="801063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68" name="Google Shape;1868;p5"/>
          <p:cNvSpPr txBox="1"/>
          <p:nvPr>
            <p:ph idx="5" type="title"/>
          </p:nvPr>
        </p:nvSpPr>
        <p:spPr>
          <a:xfrm>
            <a:off x="4503538" y="11046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69" name="Google Shape;1869;p5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TERMS</a:t>
            </a:r>
            <a:endParaRPr/>
          </a:p>
        </p:txBody>
      </p:sp>
      <p:cxnSp>
        <p:nvCxnSpPr>
          <p:cNvPr id="1870" name="Google Shape;1870;p5"/>
          <p:cNvCxnSpPr/>
          <p:nvPr/>
        </p:nvCxnSpPr>
        <p:spPr>
          <a:xfrm>
            <a:off x="801063" y="15391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5"/>
          <p:cNvCxnSpPr/>
          <p:nvPr/>
        </p:nvCxnSpPr>
        <p:spPr>
          <a:xfrm>
            <a:off x="4503538" y="15391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2" name="Google Shape;1872;p5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5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5"/>
          <p:cNvSpPr/>
          <p:nvPr/>
        </p:nvSpPr>
        <p:spPr>
          <a:xfrm>
            <a:off x="2239075" y="3068975"/>
            <a:ext cx="4194600" cy="7428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5"/>
          <p:cNvSpPr/>
          <p:nvPr/>
        </p:nvSpPr>
        <p:spPr>
          <a:xfrm>
            <a:off x="156225" y="3920375"/>
            <a:ext cx="8624700" cy="8265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1881" name="Google Shape;1881;p6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6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>
            <p:ph idx="4294967295" type="body"/>
          </p:nvPr>
        </p:nvSpPr>
        <p:spPr>
          <a:xfrm>
            <a:off x="719999" y="1447950"/>
            <a:ext cx="7226572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A B-tree is a </a:t>
            </a:r>
            <a:r>
              <a:rPr b="1" lang="en" sz="1800">
                <a:solidFill>
                  <a:schemeClr val="accent1"/>
                </a:solidFill>
              </a:rPr>
              <a:t>self-balancing tree data</a:t>
            </a:r>
            <a:r>
              <a:rPr lang="en" sz="1800"/>
              <a:t> structure that keeps data sorted and allows searches, insertions, and deletions in logarithmic amortized time.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Time complexity to search, insert and delete is </a:t>
            </a:r>
            <a:r>
              <a:rPr b="1" lang="en" sz="1800">
                <a:solidFill>
                  <a:schemeClr val="accent1"/>
                </a:solidFill>
              </a:rPr>
              <a:t>O(Log</a:t>
            </a:r>
            <a:r>
              <a:rPr b="1" baseline="-25000" lang="en" sz="1800">
                <a:solidFill>
                  <a:schemeClr val="accent1"/>
                </a:solidFill>
              </a:rPr>
              <a:t>M</a:t>
            </a:r>
            <a:r>
              <a:rPr b="1" lang="en" sz="1800">
                <a:solidFill>
                  <a:schemeClr val="accent1"/>
                </a:solidFill>
              </a:rPr>
              <a:t> n)</a:t>
            </a:r>
            <a:r>
              <a:rPr lang="en" sz="1800"/>
              <a:t> .</a:t>
            </a:r>
            <a:endParaRPr b="1" sz="18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It is most commonly used in </a:t>
            </a:r>
            <a:r>
              <a:rPr b="1" lang="en" sz="1800">
                <a:solidFill>
                  <a:schemeClr val="accent1"/>
                </a:solidFill>
              </a:rPr>
              <a:t>database management systems </a:t>
            </a:r>
            <a:r>
              <a:rPr lang="en" sz="1800"/>
              <a:t>(DBMS) and file systems.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1889" name="Google Shape;1889;p7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7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7"/>
          <p:cNvSpPr txBox="1"/>
          <p:nvPr>
            <p:ph idx="4294967295" type="body"/>
          </p:nvPr>
        </p:nvSpPr>
        <p:spPr>
          <a:xfrm>
            <a:off x="719999" y="1447950"/>
            <a:ext cx="7473315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The</a:t>
            </a:r>
            <a:r>
              <a:rPr b="1" lang="en" sz="1800"/>
              <a:t> </a:t>
            </a:r>
            <a:r>
              <a:rPr b="1" lang="en" sz="1800">
                <a:solidFill>
                  <a:schemeClr val="accent1"/>
                </a:solidFill>
              </a:rPr>
              <a:t>height of B-Trees</a:t>
            </a:r>
            <a:r>
              <a:rPr lang="en" sz="1800"/>
              <a:t> is kept low by putting maximum possible keys in a B-Tree node.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800">
                <a:solidFill>
                  <a:schemeClr val="accent1"/>
                </a:solidFill>
              </a:rPr>
              <a:t>1,5 ,8,9,12,19,21,23,25,27,29,35,41,43,44,49,57,65,72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800"/>
              <a:t>Let’s insert the values above in a B-tree of </a:t>
            </a:r>
            <a:r>
              <a:rPr b="1" lang="en" sz="1800">
                <a:solidFill>
                  <a:srgbClr val="43309F"/>
                </a:solidFill>
              </a:rPr>
              <a:t>orders</a:t>
            </a:r>
            <a:r>
              <a:rPr lang="en" sz="1800"/>
              <a:t> </a:t>
            </a:r>
            <a:r>
              <a:rPr b="1" lang="en" sz="1800">
                <a:solidFill>
                  <a:schemeClr val="accent1"/>
                </a:solidFill>
              </a:rPr>
              <a:t>5 &amp; 7</a:t>
            </a:r>
            <a:r>
              <a:rPr lang="en" sz="1800"/>
              <a:t>. Notice the height and distribution of the keys. 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13" y="204500"/>
            <a:ext cx="8040023" cy="2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8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700"/>
              <a:t>ORDER 5</a:t>
            </a:r>
            <a:endParaRPr sz="1700"/>
          </a:p>
        </p:txBody>
      </p:sp>
      <p:sp>
        <p:nvSpPr>
          <p:cNvPr id="1898" name="Google Shape;1898;p8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8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0" name="Google Shape;19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000" y="3092710"/>
            <a:ext cx="8593925" cy="1321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8"/>
          <p:cNvSpPr txBox="1"/>
          <p:nvPr>
            <p:ph idx="6" type="title"/>
          </p:nvPr>
        </p:nvSpPr>
        <p:spPr>
          <a:xfrm>
            <a:off x="817550" y="31434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700"/>
              <a:t>ORDER 7</a:t>
            </a:r>
            <a:endParaRPr sz="1700"/>
          </a:p>
        </p:txBody>
      </p:sp>
      <p:sp>
        <p:nvSpPr>
          <p:cNvPr id="1902" name="Google Shape;1902;p8"/>
          <p:cNvSpPr txBox="1"/>
          <p:nvPr/>
        </p:nvSpPr>
        <p:spPr>
          <a:xfrm>
            <a:off x="4561178" y="4657061"/>
            <a:ext cx="4328822" cy="307777"/>
          </a:xfrm>
          <a:prstGeom prst="rect">
            <a:avLst/>
          </a:prstGeom>
          <a:solidFill>
            <a:srgbClr val="D5CE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your </a:t>
            </a:r>
            <a:r>
              <a:rPr b="1" i="0" lang="en" sz="1400" u="sng" cap="none" strike="noStrike">
                <a:solidFill>
                  <a:srgbClr val="43309F"/>
                </a:solidFill>
                <a:latin typeface="Poppins"/>
                <a:ea typeface="Poppins"/>
                <a:cs typeface="Poppins"/>
                <a:sym typeface="Poppins"/>
              </a:rPr>
              <a:t>observations?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/>
              <a:t>Properties of a B-tree of order m:</a:t>
            </a:r>
            <a:endParaRPr sz="2000"/>
          </a:p>
        </p:txBody>
      </p:sp>
      <p:sp>
        <p:nvSpPr>
          <p:cNvPr id="1908" name="Google Shape;1908;p9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9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"/>
          <p:cNvSpPr txBox="1"/>
          <p:nvPr>
            <p:ph idx="4294967295" type="body"/>
          </p:nvPr>
        </p:nvSpPr>
        <p:spPr>
          <a:xfrm>
            <a:off x="720000" y="1447950"/>
            <a:ext cx="67065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Every page has a </a:t>
            </a:r>
            <a:r>
              <a:rPr lang="en">
                <a:solidFill>
                  <a:schemeClr val="accent1"/>
                </a:solidFill>
              </a:rPr>
              <a:t>maximum of m descendents</a:t>
            </a:r>
            <a:r>
              <a:rPr lang="en"/>
              <a:t>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Every page, except for the root and the leaves, has </a:t>
            </a:r>
            <a:r>
              <a:rPr lang="en">
                <a:solidFill>
                  <a:schemeClr val="accent1"/>
                </a:solidFill>
              </a:rPr>
              <a:t>at least  m/2 </a:t>
            </a:r>
            <a:r>
              <a:rPr lang="en"/>
              <a:t>descendents.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The root has at</a:t>
            </a:r>
            <a:r>
              <a:rPr lang="en">
                <a:solidFill>
                  <a:schemeClr val="accent1"/>
                </a:solidFill>
              </a:rPr>
              <a:t> least two descendents</a:t>
            </a:r>
            <a:r>
              <a:rPr lang="en"/>
              <a:t>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All the leaves appear on the </a:t>
            </a:r>
            <a:r>
              <a:rPr lang="en">
                <a:solidFill>
                  <a:schemeClr val="accent1"/>
                </a:solidFill>
              </a:rPr>
              <a:t>same level.</a:t>
            </a:r>
            <a:endParaRPr>
              <a:solidFill>
                <a:schemeClr val="accen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 non leaf page with m descendents contains </a:t>
            </a:r>
            <a:r>
              <a:rPr lang="en">
                <a:solidFill>
                  <a:schemeClr val="accent1"/>
                </a:solidFill>
              </a:rPr>
              <a:t>m - 1 keys.</a:t>
            </a:r>
            <a:endParaRPr>
              <a:solidFill>
                <a:schemeClr val="accen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 leaf page contains at least </a:t>
            </a:r>
            <a:r>
              <a:rPr lang="en">
                <a:solidFill>
                  <a:schemeClr val="accent1"/>
                </a:solidFill>
              </a:rPr>
              <a:t>(m/2) - 1 </a:t>
            </a:r>
            <a:r>
              <a:rPr lang="en"/>
              <a:t>keys and no more than m - 1 keys.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All the key values within a node must be in </a:t>
            </a:r>
            <a:r>
              <a:rPr lang="en">
                <a:solidFill>
                  <a:schemeClr val="accent1"/>
                </a:solidFill>
              </a:rPr>
              <a:t>ascending order</a:t>
            </a:r>
            <a:r>
              <a:rPr lang="en"/>
              <a:t>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